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2" r:id="rId1"/>
  </p:sldMasterIdLst>
  <p:sldIdLst>
    <p:sldId id="256" r:id="rId2"/>
    <p:sldId id="268" r:id="rId3"/>
    <p:sldId id="295" r:id="rId4"/>
    <p:sldId id="269" r:id="rId5"/>
    <p:sldId id="270" r:id="rId6"/>
    <p:sldId id="257"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73" d="100"/>
          <a:sy n="73" d="100"/>
        </p:scale>
        <p:origin x="41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ru-RU" smtClean="0"/>
              <a:t>Образец заголовка</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4D073614-FFDC-4DE9-948E-E4AEF79B2DAA}" type="datetimeFigureOut">
              <a:rPr lang="ru-RU" smtClean="0"/>
              <a:t>29.01.2021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E42D4E2-CCF0-43EB-B297-0BF8C6090E38}" type="slidenum">
              <a:rPr lang="ru-RU" smtClean="0"/>
              <a:t>‹#›</a:t>
            </a:fld>
            <a:endParaRPr lang="ru-RU"/>
          </a:p>
        </p:txBody>
      </p:sp>
    </p:spTree>
    <p:extLst>
      <p:ext uri="{BB962C8B-B14F-4D97-AF65-F5344CB8AC3E}">
        <p14:creationId xmlns:p14="http://schemas.microsoft.com/office/powerpoint/2010/main" val="2452908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4D073614-FFDC-4DE9-948E-E4AEF79B2DAA}" type="datetimeFigureOut">
              <a:rPr lang="ru-RU" smtClean="0"/>
              <a:t>29.01.2021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E42D4E2-CCF0-43EB-B297-0BF8C6090E38}" type="slidenum">
              <a:rPr lang="ru-RU" smtClean="0"/>
              <a:t>‹#›</a:t>
            </a:fld>
            <a:endParaRPr lang="ru-RU"/>
          </a:p>
        </p:txBody>
      </p:sp>
    </p:spTree>
    <p:extLst>
      <p:ext uri="{BB962C8B-B14F-4D97-AF65-F5344CB8AC3E}">
        <p14:creationId xmlns:p14="http://schemas.microsoft.com/office/powerpoint/2010/main" val="2389322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ru-RU" smtClean="0"/>
              <a:t>Образец заголовка</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4" name="Date Placeholder 3"/>
          <p:cNvSpPr>
            <a:spLocks noGrp="1"/>
          </p:cNvSpPr>
          <p:nvPr>
            <p:ph type="dt" sz="half" idx="10"/>
          </p:nvPr>
        </p:nvSpPr>
        <p:spPr/>
        <p:txBody>
          <a:bodyPr/>
          <a:lstStyle/>
          <a:p>
            <a:fld id="{4D073614-FFDC-4DE9-948E-E4AEF79B2DAA}" type="datetimeFigureOut">
              <a:rPr lang="ru-RU" smtClean="0"/>
              <a:t>29.01.2021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E42D4E2-CCF0-43EB-B297-0BF8C6090E38}" type="slidenum">
              <a:rPr lang="ru-RU" smtClean="0"/>
              <a:t>‹#›</a:t>
            </a:fld>
            <a:endParaRPr lang="ru-RU"/>
          </a:p>
        </p:txBody>
      </p:sp>
    </p:spTree>
    <p:extLst>
      <p:ext uri="{BB962C8B-B14F-4D97-AF65-F5344CB8AC3E}">
        <p14:creationId xmlns:p14="http://schemas.microsoft.com/office/powerpoint/2010/main" val="3260713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ru-RU" smtClean="0"/>
              <a:t>Образец заголовка</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ru-RU" smtClean="0"/>
              <a:t>Образец текста</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4" name="Date Placeholder 3"/>
          <p:cNvSpPr>
            <a:spLocks noGrp="1"/>
          </p:cNvSpPr>
          <p:nvPr>
            <p:ph type="dt" sz="half" idx="10"/>
          </p:nvPr>
        </p:nvSpPr>
        <p:spPr/>
        <p:txBody>
          <a:bodyPr/>
          <a:lstStyle/>
          <a:p>
            <a:fld id="{4D073614-FFDC-4DE9-948E-E4AEF79B2DAA}" type="datetimeFigureOut">
              <a:rPr lang="ru-RU" smtClean="0"/>
              <a:t>29.01.2021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E42D4E2-CCF0-43EB-B297-0BF8C6090E38}" type="slidenum">
              <a:rPr lang="ru-RU" smtClean="0"/>
              <a:t>‹#›</a:t>
            </a:fld>
            <a:endParaRPr lang="ru-RU"/>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5093625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4D073614-FFDC-4DE9-948E-E4AEF79B2DAA}" type="datetimeFigureOut">
              <a:rPr lang="ru-RU" smtClean="0"/>
              <a:t>29.01.2021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E42D4E2-CCF0-43EB-B297-0BF8C6090E38}" type="slidenum">
              <a:rPr lang="ru-RU" smtClean="0"/>
              <a:t>‹#›</a:t>
            </a:fld>
            <a:endParaRPr lang="ru-RU"/>
          </a:p>
        </p:txBody>
      </p:sp>
    </p:spTree>
    <p:extLst>
      <p:ext uri="{BB962C8B-B14F-4D97-AF65-F5344CB8AC3E}">
        <p14:creationId xmlns:p14="http://schemas.microsoft.com/office/powerpoint/2010/main" val="30248446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smtClean="0"/>
              <a:t>Образец заголовка</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D073614-FFDC-4DE9-948E-E4AEF79B2DAA}" type="datetimeFigureOut">
              <a:rPr lang="ru-RU" smtClean="0"/>
              <a:t>29.01.2021</a:t>
            </a:fld>
            <a:endParaRPr lang="ru-RU"/>
          </a:p>
        </p:txBody>
      </p:sp>
      <p:sp>
        <p:nvSpPr>
          <p:cNvPr id="4"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E42D4E2-CCF0-43EB-B297-0BF8C6090E38}" type="slidenum">
              <a:rPr lang="ru-RU" smtClean="0"/>
              <a:t>‹#›</a:t>
            </a:fld>
            <a:endParaRPr lang="ru-RU"/>
          </a:p>
        </p:txBody>
      </p:sp>
    </p:spTree>
    <p:extLst>
      <p:ext uri="{BB962C8B-B14F-4D97-AF65-F5344CB8AC3E}">
        <p14:creationId xmlns:p14="http://schemas.microsoft.com/office/powerpoint/2010/main" val="31662421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smtClean="0"/>
              <a:t>Образец заголовка</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D073614-FFDC-4DE9-948E-E4AEF79B2DAA}" type="datetimeFigureOut">
              <a:rPr lang="ru-RU" smtClean="0"/>
              <a:t>29.01.2021</a:t>
            </a:fld>
            <a:endParaRPr lang="ru-RU"/>
          </a:p>
        </p:txBody>
      </p:sp>
      <p:sp>
        <p:nvSpPr>
          <p:cNvPr id="4"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E42D4E2-CCF0-43EB-B297-0BF8C6090E38}" type="slidenum">
              <a:rPr lang="ru-RU" smtClean="0"/>
              <a:t>‹#›</a:t>
            </a:fld>
            <a:endParaRPr lang="ru-RU"/>
          </a:p>
        </p:txBody>
      </p:sp>
    </p:spTree>
    <p:extLst>
      <p:ext uri="{BB962C8B-B14F-4D97-AF65-F5344CB8AC3E}">
        <p14:creationId xmlns:p14="http://schemas.microsoft.com/office/powerpoint/2010/main" val="938411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nchorCtr="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D073614-FFDC-4DE9-948E-E4AEF79B2DAA}" type="datetimeFigureOut">
              <a:rPr lang="ru-RU" smtClean="0"/>
              <a:t>29.01.2021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E42D4E2-CCF0-43EB-B297-0BF8C6090E38}" type="slidenum">
              <a:rPr lang="ru-RU" smtClean="0"/>
              <a:t>‹#›</a:t>
            </a:fld>
            <a:endParaRPr lang="ru-RU"/>
          </a:p>
        </p:txBody>
      </p:sp>
    </p:spTree>
    <p:extLst>
      <p:ext uri="{BB962C8B-B14F-4D97-AF65-F5344CB8AC3E}">
        <p14:creationId xmlns:p14="http://schemas.microsoft.com/office/powerpoint/2010/main" val="699347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D073614-FFDC-4DE9-948E-E4AEF79B2DAA}" type="datetimeFigureOut">
              <a:rPr lang="ru-RU" smtClean="0"/>
              <a:t>29.01.2021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E42D4E2-CCF0-43EB-B297-0BF8C6090E38}" type="slidenum">
              <a:rPr lang="ru-RU" smtClean="0"/>
              <a:t>‹#›</a:t>
            </a:fld>
            <a:endParaRPr lang="ru-RU"/>
          </a:p>
        </p:txBody>
      </p:sp>
    </p:spTree>
    <p:extLst>
      <p:ext uri="{BB962C8B-B14F-4D97-AF65-F5344CB8AC3E}">
        <p14:creationId xmlns:p14="http://schemas.microsoft.com/office/powerpoint/2010/main" val="325523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3"/>
          <p:cNvSpPr>
            <a:spLocks noGrp="1"/>
          </p:cNvSpPr>
          <p:nvPr>
            <p:ph type="dt" sz="half" idx="10"/>
          </p:nvPr>
        </p:nvSpPr>
        <p:spPr/>
        <p:txBody>
          <a:bodyPr/>
          <a:lstStyle/>
          <a:p>
            <a:fld id="{4D073614-FFDC-4DE9-948E-E4AEF79B2DAA}" type="datetimeFigureOut">
              <a:rPr lang="ru-RU" smtClean="0"/>
              <a:t>29.01.2021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E42D4E2-CCF0-43EB-B297-0BF8C6090E38}" type="slidenum">
              <a:rPr lang="ru-RU" smtClean="0"/>
              <a:t>‹#›</a:t>
            </a:fld>
            <a:endParaRPr lang="ru-RU"/>
          </a:p>
        </p:txBody>
      </p:sp>
    </p:spTree>
    <p:extLst>
      <p:ext uri="{BB962C8B-B14F-4D97-AF65-F5344CB8AC3E}">
        <p14:creationId xmlns:p14="http://schemas.microsoft.com/office/powerpoint/2010/main" val="10188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4D073614-FFDC-4DE9-948E-E4AEF79B2DAA}" type="datetimeFigureOut">
              <a:rPr lang="ru-RU" smtClean="0"/>
              <a:t>29.01.2021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E42D4E2-CCF0-43EB-B297-0BF8C6090E38}" type="slidenum">
              <a:rPr lang="ru-RU" smtClean="0"/>
              <a:t>‹#›</a:t>
            </a:fld>
            <a:endParaRPr lang="ru-RU"/>
          </a:p>
        </p:txBody>
      </p:sp>
    </p:spTree>
    <p:extLst>
      <p:ext uri="{BB962C8B-B14F-4D97-AF65-F5344CB8AC3E}">
        <p14:creationId xmlns:p14="http://schemas.microsoft.com/office/powerpoint/2010/main" val="680301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4D073614-FFDC-4DE9-948E-E4AEF79B2DAA}" type="datetimeFigureOut">
              <a:rPr lang="ru-RU" smtClean="0"/>
              <a:t>29.01.2021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E42D4E2-CCF0-43EB-B297-0BF8C6090E38}" type="slidenum">
              <a:rPr lang="ru-RU" smtClean="0"/>
              <a:t>‹#›</a:t>
            </a:fld>
            <a:endParaRPr lang="ru-RU"/>
          </a:p>
        </p:txBody>
      </p:sp>
    </p:spTree>
    <p:extLst>
      <p:ext uri="{BB962C8B-B14F-4D97-AF65-F5344CB8AC3E}">
        <p14:creationId xmlns:p14="http://schemas.microsoft.com/office/powerpoint/2010/main" val="225913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4D073614-FFDC-4DE9-948E-E4AEF79B2DAA}" type="datetimeFigureOut">
              <a:rPr lang="ru-RU" smtClean="0"/>
              <a:t>29.01.2021</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9E42D4E2-CCF0-43EB-B297-0BF8C6090E38}" type="slidenum">
              <a:rPr lang="ru-RU" smtClean="0"/>
              <a:t>‹#›</a:t>
            </a:fld>
            <a:endParaRPr lang="ru-RU"/>
          </a:p>
        </p:txBody>
      </p:sp>
    </p:spTree>
    <p:extLst>
      <p:ext uri="{BB962C8B-B14F-4D97-AF65-F5344CB8AC3E}">
        <p14:creationId xmlns:p14="http://schemas.microsoft.com/office/powerpoint/2010/main" val="2596426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7" name="Date Placeholder 2"/>
          <p:cNvSpPr>
            <a:spLocks noGrp="1"/>
          </p:cNvSpPr>
          <p:nvPr>
            <p:ph type="dt" sz="half" idx="10"/>
          </p:nvPr>
        </p:nvSpPr>
        <p:spPr/>
        <p:txBody>
          <a:bodyPr/>
          <a:lstStyle/>
          <a:p>
            <a:fld id="{4D073614-FFDC-4DE9-948E-E4AEF79B2DAA}" type="datetimeFigureOut">
              <a:rPr lang="ru-RU" smtClean="0"/>
              <a:t>29.01.2021</a:t>
            </a:fld>
            <a:endParaRPr lang="ru-RU"/>
          </a:p>
        </p:txBody>
      </p:sp>
      <p:sp>
        <p:nvSpPr>
          <p:cNvPr id="5" name="Footer Placeholder 3"/>
          <p:cNvSpPr>
            <a:spLocks noGrp="1"/>
          </p:cNvSpPr>
          <p:nvPr>
            <p:ph type="ftr" sz="quarter" idx="11"/>
          </p:nvPr>
        </p:nvSpPr>
        <p:spPr/>
        <p:txBody>
          <a:bodyPr/>
          <a:lstStyle/>
          <a:p>
            <a:endParaRPr lang="ru-RU"/>
          </a:p>
        </p:txBody>
      </p:sp>
      <p:sp>
        <p:nvSpPr>
          <p:cNvPr id="6" name="Slide Number Placeholder 4"/>
          <p:cNvSpPr>
            <a:spLocks noGrp="1"/>
          </p:cNvSpPr>
          <p:nvPr>
            <p:ph type="sldNum" sz="quarter" idx="12"/>
          </p:nvPr>
        </p:nvSpPr>
        <p:spPr/>
        <p:txBody>
          <a:bodyPr/>
          <a:lstStyle/>
          <a:p>
            <a:fld id="{9E42D4E2-CCF0-43EB-B297-0BF8C6090E38}" type="slidenum">
              <a:rPr lang="ru-RU" smtClean="0"/>
              <a:t>‹#›</a:t>
            </a:fld>
            <a:endParaRPr lang="ru-RU"/>
          </a:p>
        </p:txBody>
      </p:sp>
    </p:spTree>
    <p:extLst>
      <p:ext uri="{BB962C8B-B14F-4D97-AF65-F5344CB8AC3E}">
        <p14:creationId xmlns:p14="http://schemas.microsoft.com/office/powerpoint/2010/main" val="714535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D073614-FFDC-4DE9-948E-E4AEF79B2DAA}" type="datetimeFigureOut">
              <a:rPr lang="ru-RU" smtClean="0"/>
              <a:t>29.01.2021</a:t>
            </a:fld>
            <a:endParaRPr lang="ru-RU"/>
          </a:p>
        </p:txBody>
      </p:sp>
      <p:sp>
        <p:nvSpPr>
          <p:cNvPr id="5" name="Footer Placeholder 2"/>
          <p:cNvSpPr>
            <a:spLocks noGrp="1"/>
          </p:cNvSpPr>
          <p:nvPr>
            <p:ph type="ftr" sz="quarter" idx="11"/>
          </p:nvPr>
        </p:nvSpPr>
        <p:spPr/>
        <p:txBody>
          <a:bodyPr/>
          <a:lstStyle/>
          <a:p>
            <a:endParaRPr lang="ru-RU"/>
          </a:p>
        </p:txBody>
      </p:sp>
      <p:sp>
        <p:nvSpPr>
          <p:cNvPr id="6" name="Slide Number Placeholder 3"/>
          <p:cNvSpPr>
            <a:spLocks noGrp="1"/>
          </p:cNvSpPr>
          <p:nvPr>
            <p:ph type="sldNum" sz="quarter" idx="12"/>
          </p:nvPr>
        </p:nvSpPr>
        <p:spPr/>
        <p:txBody>
          <a:bodyPr/>
          <a:lstStyle/>
          <a:p>
            <a:fld id="{9E42D4E2-CCF0-43EB-B297-0BF8C6090E38}" type="slidenum">
              <a:rPr lang="ru-RU" smtClean="0"/>
              <a:t>‹#›</a:t>
            </a:fld>
            <a:endParaRPr lang="ru-RU"/>
          </a:p>
        </p:txBody>
      </p:sp>
    </p:spTree>
    <p:extLst>
      <p:ext uri="{BB962C8B-B14F-4D97-AF65-F5344CB8AC3E}">
        <p14:creationId xmlns:p14="http://schemas.microsoft.com/office/powerpoint/2010/main" val="3404567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ru-RU" smtClean="0"/>
              <a:t>Образец заголовка</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7" name="Date Placeholder 4"/>
          <p:cNvSpPr>
            <a:spLocks noGrp="1"/>
          </p:cNvSpPr>
          <p:nvPr>
            <p:ph type="dt" sz="half" idx="10"/>
          </p:nvPr>
        </p:nvSpPr>
        <p:spPr/>
        <p:txBody>
          <a:bodyPr/>
          <a:lstStyle/>
          <a:p>
            <a:fld id="{4D073614-FFDC-4DE9-948E-E4AEF79B2DAA}" type="datetimeFigureOut">
              <a:rPr lang="ru-RU" smtClean="0"/>
              <a:t>29.01.2021</a:t>
            </a:fld>
            <a:endParaRPr lang="ru-RU"/>
          </a:p>
        </p:txBody>
      </p:sp>
      <p:sp>
        <p:nvSpPr>
          <p:cNvPr id="5" name="Footer Placeholder 5"/>
          <p:cNvSpPr>
            <a:spLocks noGrp="1"/>
          </p:cNvSpPr>
          <p:nvPr>
            <p:ph type="ftr" sz="quarter" idx="11"/>
          </p:nvPr>
        </p:nvSpPr>
        <p:spPr/>
        <p:txBody>
          <a:bodyPr/>
          <a:lstStyle/>
          <a:p>
            <a:endParaRPr lang="ru-RU"/>
          </a:p>
        </p:txBody>
      </p:sp>
      <p:sp>
        <p:nvSpPr>
          <p:cNvPr id="6" name="Slide Number Placeholder 6"/>
          <p:cNvSpPr>
            <a:spLocks noGrp="1"/>
          </p:cNvSpPr>
          <p:nvPr>
            <p:ph type="sldNum" sz="quarter" idx="12"/>
          </p:nvPr>
        </p:nvSpPr>
        <p:spPr/>
        <p:txBody>
          <a:bodyPr/>
          <a:lstStyle/>
          <a:p>
            <a:fld id="{9E42D4E2-CCF0-43EB-B297-0BF8C6090E38}" type="slidenum">
              <a:rPr lang="ru-RU" smtClean="0"/>
              <a:t>‹#›</a:t>
            </a:fld>
            <a:endParaRPr lang="ru-RU"/>
          </a:p>
        </p:txBody>
      </p:sp>
    </p:spTree>
    <p:extLst>
      <p:ext uri="{BB962C8B-B14F-4D97-AF65-F5344CB8AC3E}">
        <p14:creationId xmlns:p14="http://schemas.microsoft.com/office/powerpoint/2010/main" val="176118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4D073614-FFDC-4DE9-948E-E4AEF79B2DAA}" type="datetimeFigureOut">
              <a:rPr lang="ru-RU" smtClean="0"/>
              <a:t>29.01.2021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E42D4E2-CCF0-43EB-B297-0BF8C6090E38}" type="slidenum">
              <a:rPr lang="ru-RU" smtClean="0"/>
              <a:t>‹#›</a:t>
            </a:fld>
            <a:endParaRPr lang="ru-RU"/>
          </a:p>
        </p:txBody>
      </p:sp>
    </p:spTree>
    <p:extLst>
      <p:ext uri="{BB962C8B-B14F-4D97-AF65-F5344CB8AC3E}">
        <p14:creationId xmlns:p14="http://schemas.microsoft.com/office/powerpoint/2010/main" val="3257289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ru-RU" smtClean="0"/>
              <a:t>Образец заголовка</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D073614-FFDC-4DE9-948E-E4AEF79B2DAA}" type="datetimeFigureOut">
              <a:rPr lang="ru-RU" smtClean="0"/>
              <a:t>29.01.2021</a:t>
            </a:fld>
            <a:endParaRPr lang="ru-RU"/>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ru-RU"/>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E42D4E2-CCF0-43EB-B297-0BF8C6090E38}" type="slidenum">
              <a:rPr lang="ru-RU" smtClean="0"/>
              <a:t>‹#›</a:t>
            </a:fld>
            <a:endParaRPr lang="ru-RU"/>
          </a:p>
        </p:txBody>
      </p:sp>
    </p:spTree>
    <p:extLst>
      <p:ext uri="{BB962C8B-B14F-4D97-AF65-F5344CB8AC3E}">
        <p14:creationId xmlns:p14="http://schemas.microsoft.com/office/powerpoint/2010/main" val="937760301"/>
      </p:ext>
    </p:extLst>
  </p:cSld>
  <p:clrMap bg1="dk1" tx1="lt1" bg2="dk2" tx2="lt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 id="2147484087" r:id="rId15"/>
    <p:sldLayoutId id="2147484088" r:id="rId16"/>
    <p:sldLayoutId id="21474840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hyperlink" Target="https://developer.apple.com/fonts/" TargetMode="Externa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material.io/design/environment/elevation.html"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developer.apple.com/design/human-interface-guidelines/ios/views/scroll-views/" TargetMode="Externa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material.io/design/platform-guidance/cross-platform-adaptation.html#cross-platform-guidelines" TargetMode="Externa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hyperlink" Target="https://developer.apple.com/design/human-interface-guidelines/ios/user-interaction/undo-and-redo/"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m-habr-com.cdn.ampproject.org/c/s/m.habr.com/ru/amp/post/532836/"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en.wikipedia.org/wiki/Internationalization_and_localization"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lingoport.com/what-is-pseudo-localization/" TargetMode="Externa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ru.wikipedia.org/wiki/%D0%A1%D0%B8_(%D1%8F%D0%B7%D1%8B%D0%BA_%D0%BF%D1%80%D0%BE%D0%B3%D1%80%D0%B0%D0%BC%D0%BC%D0%B8%D1%80%D0%BE%D0%B2%D0%B0%D0%BD%D0%B8%D1%8F)" TargetMode="External"/><Relationship Id="rId2" Type="http://schemas.openxmlformats.org/officeDocument/2006/relationships/hyperlink" Target="https://ru.wikipedia.org/wiki/%D0%92%D0%B8%D1%80%D1%82%D1%83%D0%B0%D0%BB%D1%8C%D0%BD%D0%B0%D1%8F_%D0%BC%D0%B0%D1%88%D0%B8%D0%BD%D0%B0_Java" TargetMode="External"/><Relationship Id="rId1" Type="http://schemas.openxmlformats.org/officeDocument/2006/relationships/slideLayout" Target="../slideLayouts/slideLayout7.xml"/><Relationship Id="rId6" Type="http://schemas.openxmlformats.org/officeDocument/2006/relationships/hyperlink" Target="https://ru.wikipedia.org/wiki/%D0%94%D0%B2%D0%BE%D0%B8%D1%87%D0%BD%D0%B0%D1%8F_%D1%81%D0%BE%D0%B2%D0%BC%D0%B5%D1%81%D1%82%D0%B8%D0%BC%D0%BE%D1%81%D1%82%D1%8C" TargetMode="External"/><Relationship Id="rId5" Type="http://schemas.openxmlformats.org/officeDocument/2006/relationships/hyperlink" Target="https://ru.wikipedia.org/wiki/Java" TargetMode="External"/><Relationship Id="rId4" Type="http://schemas.openxmlformats.org/officeDocument/2006/relationships/hyperlink" Target="https://ru.wikipedia.org/wiki/C++"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hyperlink" Target="https://support.google.com/googleplay/android-developer/answer/9845334#create_additional_track"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developer.apple.com/"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icons8.com/" TargetMode="External"/><Relationship Id="rId2" Type="http://schemas.openxmlformats.org/officeDocument/2006/relationships/hyperlink" Target="https://play.google.com/store/apps" TargetMode="Externa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hyperlink" Target="https://material.io/" TargetMode="External"/><Relationship Id="rId2" Type="http://schemas.openxmlformats.org/officeDocument/2006/relationships/hyperlink" Target="https://developer.apple.com/design/human-interface-guidelines/" TargetMode="Externa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hyperlink" Target="https://material.io/design/layout/pixel-density.html" TargetMode="External"/><Relationship Id="rId4" Type="http://schemas.openxmlformats.org/officeDocument/2006/relationships/hyperlink" Target="https://habr.com/ru/company/redmadrobot/blog/49167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material.io/design/layout/responsive-layout-grid.html"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387928" y="1338943"/>
            <a:ext cx="7478485" cy="2266406"/>
          </a:xfrm>
        </p:spPr>
        <p:txBody>
          <a:bodyPr>
            <a:normAutofit fontScale="90000"/>
          </a:bodyPr>
          <a:lstStyle/>
          <a:p>
            <a:r>
              <a:rPr lang="en-US" b="1" dirty="0" err="1" smtClean="0"/>
              <a:t>Guidlines</a:t>
            </a:r>
            <a:r>
              <a:rPr lang="en-US" b="1" dirty="0" smtClean="0"/>
              <a:t> </a:t>
            </a:r>
            <a:r>
              <a:rPr lang="en-US" b="1" dirty="0"/>
              <a:t>mobile apps for </a:t>
            </a:r>
            <a:r>
              <a:rPr lang="en-US" b="1" dirty="0" smtClean="0"/>
              <a:t>Android and iOS</a:t>
            </a:r>
            <a:endParaRPr lang="ru-RU" dirty="0"/>
          </a:p>
        </p:txBody>
      </p:sp>
    </p:spTree>
    <p:extLst>
      <p:ext uri="{BB962C8B-B14F-4D97-AF65-F5344CB8AC3E}">
        <p14:creationId xmlns:p14="http://schemas.microsoft.com/office/powerpoint/2010/main" val="276570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95943" y="169817"/>
            <a:ext cx="10985863" cy="5755422"/>
          </a:xfrm>
          <a:prstGeom prst="rect">
            <a:avLst/>
          </a:prstGeom>
        </p:spPr>
        <p:txBody>
          <a:bodyPr wrap="square">
            <a:spAutoFit/>
          </a:bodyPr>
          <a:lstStyle/>
          <a:p>
            <a:r>
              <a:rPr lang="ru-RU" sz="2000" b="1" dirty="0" smtClean="0">
                <a:solidFill>
                  <a:srgbClr val="222222"/>
                </a:solidFill>
                <a:latin typeface="Arial Narrow" panose="020B0606020202030204" pitchFamily="34" charset="0"/>
              </a:rPr>
              <a:t>Системный </a:t>
            </a:r>
            <a:r>
              <a:rPr lang="ru-RU" sz="2000" b="1" dirty="0">
                <a:solidFill>
                  <a:srgbClr val="222222"/>
                </a:solidFill>
                <a:latin typeface="Arial Narrow" panose="020B0606020202030204" pitchFamily="34" charset="0"/>
              </a:rPr>
              <a:t>шрифт: </a:t>
            </a:r>
            <a:r>
              <a:rPr lang="ru-RU" sz="2000" b="1" dirty="0" err="1">
                <a:solidFill>
                  <a:srgbClr val="222222"/>
                </a:solidFill>
                <a:latin typeface="Arial Narrow" panose="020B0606020202030204" pitchFamily="34" charset="0"/>
              </a:rPr>
              <a:t>San</a:t>
            </a:r>
            <a:r>
              <a:rPr lang="ru-RU" sz="2000" b="1" dirty="0">
                <a:solidFill>
                  <a:srgbClr val="222222"/>
                </a:solidFill>
                <a:latin typeface="Arial Narrow" panose="020B0606020202030204" pitchFamily="34" charset="0"/>
              </a:rPr>
              <a:t> </a:t>
            </a:r>
            <a:r>
              <a:rPr lang="ru-RU" sz="2000" b="1" dirty="0" err="1">
                <a:solidFill>
                  <a:srgbClr val="222222"/>
                </a:solidFill>
                <a:latin typeface="Arial Narrow" panose="020B0606020202030204" pitchFamily="34" charset="0"/>
              </a:rPr>
              <a:t>Francisco</a:t>
            </a:r>
            <a:r>
              <a:rPr lang="ru-RU" sz="2000" b="1" dirty="0">
                <a:solidFill>
                  <a:srgbClr val="222222"/>
                </a:solidFill>
                <a:latin typeface="Arial Narrow" panose="020B0606020202030204" pitchFamily="34" charset="0"/>
              </a:rPr>
              <a:t> </a:t>
            </a:r>
            <a:r>
              <a:rPr lang="ru-RU" sz="2000" b="1" dirty="0" err="1">
                <a:solidFill>
                  <a:srgbClr val="222222"/>
                </a:solidFill>
                <a:latin typeface="Arial Narrow" panose="020B0606020202030204" pitchFamily="34" charset="0"/>
              </a:rPr>
              <a:t>vs</a:t>
            </a:r>
            <a:r>
              <a:rPr lang="ru-RU" sz="2000" b="1" dirty="0">
                <a:solidFill>
                  <a:srgbClr val="222222"/>
                </a:solidFill>
                <a:latin typeface="Arial Narrow" panose="020B0606020202030204" pitchFamily="34" charset="0"/>
              </a:rPr>
              <a:t> </a:t>
            </a:r>
            <a:r>
              <a:rPr lang="ru-RU" sz="2000" b="1" dirty="0" err="1">
                <a:solidFill>
                  <a:srgbClr val="222222"/>
                </a:solidFill>
                <a:latin typeface="Arial Narrow" panose="020B0606020202030204" pitchFamily="34" charset="0"/>
              </a:rPr>
              <a:t>Roboto</a:t>
            </a:r>
            <a:endParaRPr lang="ru-RU" sz="2000" b="1" dirty="0">
              <a:solidFill>
                <a:srgbClr val="222222"/>
              </a:solidFill>
              <a:latin typeface="Arial Narrow" panose="020B0606020202030204" pitchFamily="34" charset="0"/>
            </a:endParaRPr>
          </a:p>
          <a:p>
            <a:r>
              <a:rPr lang="ru-RU" sz="2000" b="1" dirty="0">
                <a:latin typeface="Arial Narrow" panose="020B0606020202030204" pitchFamily="34" charset="0"/>
              </a:rPr>
              <a:t/>
            </a:r>
            <a:br>
              <a:rPr lang="ru-RU" sz="2000" b="1" dirty="0">
                <a:latin typeface="Arial Narrow" panose="020B0606020202030204" pitchFamily="34" charset="0"/>
              </a:rPr>
            </a:br>
            <a:r>
              <a:rPr lang="ru-RU" sz="2000" b="1" dirty="0">
                <a:solidFill>
                  <a:srgbClr val="222222"/>
                </a:solidFill>
                <a:latin typeface="Arial Narrow" panose="020B0606020202030204" pitchFamily="34" charset="0"/>
              </a:rPr>
              <a:t>Если не знаете, какой шрифт использовать в приложении, берите системный. В случае </a:t>
            </a:r>
            <a:r>
              <a:rPr lang="ru-RU" sz="2000" b="1" dirty="0" err="1">
                <a:solidFill>
                  <a:srgbClr val="222222"/>
                </a:solidFill>
                <a:latin typeface="Arial Narrow" panose="020B0606020202030204" pitchFamily="34" charset="0"/>
              </a:rPr>
              <a:t>iOS</a:t>
            </a:r>
            <a:r>
              <a:rPr lang="ru-RU" sz="2000" b="1" dirty="0">
                <a:solidFill>
                  <a:srgbClr val="222222"/>
                </a:solidFill>
                <a:latin typeface="Arial Narrow" panose="020B0606020202030204" pitchFamily="34" charset="0"/>
              </a:rPr>
              <a:t> — </a:t>
            </a:r>
            <a:endParaRPr lang="en-US" sz="2000" b="1" dirty="0" smtClean="0">
              <a:solidFill>
                <a:srgbClr val="222222"/>
              </a:solidFill>
              <a:latin typeface="Arial Narrow" panose="020B0606020202030204" pitchFamily="34" charset="0"/>
            </a:endParaRPr>
          </a:p>
          <a:p>
            <a:r>
              <a:rPr lang="ru-RU" sz="2000" b="1" dirty="0" smtClean="0">
                <a:solidFill>
                  <a:srgbClr val="222222"/>
                </a:solidFill>
                <a:latin typeface="Arial Narrow" panose="020B0606020202030204" pitchFamily="34" charset="0"/>
              </a:rPr>
              <a:t>это</a:t>
            </a:r>
            <a:r>
              <a:rPr lang="ru-RU" sz="2000" b="1" dirty="0">
                <a:solidFill>
                  <a:srgbClr val="222222"/>
                </a:solidFill>
                <a:latin typeface="Arial Narrow" panose="020B0606020202030204" pitchFamily="34" charset="0"/>
              </a:rPr>
              <a:t> </a:t>
            </a:r>
            <a:r>
              <a:rPr lang="ru-RU" sz="2000" b="1" dirty="0" err="1">
                <a:solidFill>
                  <a:srgbClr val="992298"/>
                </a:solidFill>
                <a:latin typeface="Arial Narrow" panose="020B0606020202030204" pitchFamily="34" charset="0"/>
                <a:hlinkClick r:id="rId2"/>
              </a:rPr>
              <a:t>San</a:t>
            </a:r>
            <a:r>
              <a:rPr lang="ru-RU" sz="2000" b="1" dirty="0">
                <a:solidFill>
                  <a:srgbClr val="992298"/>
                </a:solidFill>
                <a:latin typeface="Arial Narrow" panose="020B0606020202030204" pitchFamily="34" charset="0"/>
                <a:hlinkClick r:id="rId2"/>
              </a:rPr>
              <a:t> </a:t>
            </a:r>
            <a:r>
              <a:rPr lang="ru-RU" sz="2000" b="1" dirty="0" err="1" smtClean="0">
                <a:solidFill>
                  <a:srgbClr val="992298"/>
                </a:solidFill>
                <a:latin typeface="Arial Narrow" panose="020B0606020202030204" pitchFamily="34" charset="0"/>
                <a:hlinkClick r:id="rId2"/>
              </a:rPr>
              <a:t>Francisco</a:t>
            </a:r>
            <a:r>
              <a:rPr lang="en-US" sz="2000" b="1" dirty="0" smtClean="0">
                <a:solidFill>
                  <a:srgbClr val="222222"/>
                </a:solidFill>
                <a:latin typeface="Arial Narrow" panose="020B0606020202030204" pitchFamily="34" charset="0"/>
              </a:rPr>
              <a:t>, </a:t>
            </a:r>
            <a:r>
              <a:rPr lang="ru-RU" sz="2000" b="1" dirty="0" smtClean="0">
                <a:solidFill>
                  <a:srgbClr val="222222"/>
                </a:solidFill>
                <a:latin typeface="Arial Narrow" panose="020B0606020202030204" pitchFamily="34" charset="0"/>
              </a:rPr>
              <a:t> </a:t>
            </a:r>
            <a:r>
              <a:rPr lang="ru-RU" sz="2000" b="1" dirty="0" err="1">
                <a:solidFill>
                  <a:srgbClr val="222222"/>
                </a:solidFill>
                <a:latin typeface="Arial Narrow" panose="020B0606020202030204" pitchFamily="34" charset="0"/>
              </a:rPr>
              <a:t>Android</a:t>
            </a:r>
            <a:r>
              <a:rPr lang="ru-RU" sz="2000" b="1" dirty="0">
                <a:solidFill>
                  <a:srgbClr val="222222"/>
                </a:solidFill>
                <a:latin typeface="Arial Narrow" panose="020B0606020202030204" pitchFamily="34" charset="0"/>
              </a:rPr>
              <a:t> — </a:t>
            </a:r>
            <a:r>
              <a:rPr lang="ru-RU" sz="2000" b="1" dirty="0" err="1">
                <a:solidFill>
                  <a:srgbClr val="992298"/>
                </a:solidFill>
                <a:latin typeface="Arial Narrow" panose="020B0606020202030204" pitchFamily="34" charset="0"/>
                <a:hlinkClick r:id="rId3"/>
              </a:rPr>
              <a:t>Roboto</a:t>
            </a:r>
            <a:r>
              <a:rPr lang="ru-RU" sz="2000" b="1" dirty="0" smtClean="0">
                <a:solidFill>
                  <a:srgbClr val="222222"/>
                </a:solidFill>
                <a:latin typeface="Arial Narrow" panose="020B0606020202030204" pitchFamily="34" charset="0"/>
              </a:rPr>
              <a:t>.</a:t>
            </a:r>
          </a:p>
          <a:p>
            <a:endParaRPr lang="ru-RU" dirty="0">
              <a:solidFill>
                <a:srgbClr val="222222"/>
              </a:solidFill>
              <a:latin typeface="-apple-system"/>
            </a:endParaRPr>
          </a:p>
          <a:p>
            <a:endParaRPr lang="ru-RU" dirty="0" smtClean="0">
              <a:solidFill>
                <a:srgbClr val="222222"/>
              </a:solidFill>
              <a:latin typeface="-apple-system"/>
            </a:endParaRPr>
          </a:p>
          <a:p>
            <a:endParaRPr lang="ru-RU" dirty="0">
              <a:solidFill>
                <a:srgbClr val="222222"/>
              </a:solidFill>
              <a:latin typeface="-apple-system"/>
            </a:endParaRPr>
          </a:p>
          <a:p>
            <a:endParaRPr lang="ru-RU" dirty="0" smtClean="0">
              <a:solidFill>
                <a:srgbClr val="222222"/>
              </a:solidFill>
              <a:latin typeface="-apple-system"/>
            </a:endParaRPr>
          </a:p>
          <a:p>
            <a:endParaRPr lang="ru-RU" dirty="0">
              <a:solidFill>
                <a:srgbClr val="222222"/>
              </a:solidFill>
              <a:latin typeface="-apple-system"/>
            </a:endParaRPr>
          </a:p>
          <a:p>
            <a:endParaRPr lang="ru-RU" dirty="0" smtClean="0">
              <a:solidFill>
                <a:srgbClr val="222222"/>
              </a:solidFill>
              <a:latin typeface="-apple-system"/>
            </a:endParaRPr>
          </a:p>
          <a:p>
            <a:endParaRPr lang="ru-RU" dirty="0">
              <a:solidFill>
                <a:srgbClr val="222222"/>
              </a:solidFill>
              <a:latin typeface="-apple-system"/>
            </a:endParaRPr>
          </a:p>
          <a:p>
            <a:endParaRPr lang="ru-RU" dirty="0" smtClean="0">
              <a:solidFill>
                <a:srgbClr val="222222"/>
              </a:solidFill>
              <a:latin typeface="-apple-system"/>
            </a:endParaRPr>
          </a:p>
          <a:p>
            <a:endParaRPr lang="ru-RU" dirty="0">
              <a:solidFill>
                <a:srgbClr val="222222"/>
              </a:solidFill>
              <a:latin typeface="-apple-system"/>
            </a:endParaRPr>
          </a:p>
          <a:p>
            <a:endParaRPr lang="ru-RU" dirty="0" smtClean="0">
              <a:solidFill>
                <a:srgbClr val="222222"/>
              </a:solidFill>
              <a:latin typeface="-apple-system"/>
            </a:endParaRPr>
          </a:p>
          <a:p>
            <a:endParaRPr lang="ru-RU" dirty="0">
              <a:solidFill>
                <a:srgbClr val="222222"/>
              </a:solidFill>
              <a:latin typeface="-apple-system"/>
            </a:endParaRPr>
          </a:p>
          <a:p>
            <a:endParaRPr lang="ru-RU" dirty="0" smtClean="0">
              <a:solidFill>
                <a:srgbClr val="222222"/>
              </a:solidFill>
              <a:latin typeface="-apple-system"/>
            </a:endParaRPr>
          </a:p>
          <a:p>
            <a:endParaRPr lang="ru-RU" dirty="0">
              <a:solidFill>
                <a:srgbClr val="222222"/>
              </a:solidFill>
              <a:latin typeface="-apple-system"/>
            </a:endParaRPr>
          </a:p>
          <a:p>
            <a:endParaRPr lang="ru-RU" dirty="0" smtClean="0">
              <a:solidFill>
                <a:srgbClr val="222222"/>
              </a:solidFill>
              <a:latin typeface="-apple-system"/>
            </a:endParaRPr>
          </a:p>
          <a:p>
            <a:endParaRPr lang="ru-RU" dirty="0">
              <a:solidFill>
                <a:srgbClr val="222222"/>
              </a:solidFill>
              <a:latin typeface="-apple-system"/>
            </a:endParaRPr>
          </a:p>
          <a:p>
            <a:endParaRPr lang="ru-RU" dirty="0" smtClean="0">
              <a:solidFill>
                <a:srgbClr val="222222"/>
              </a:solidFill>
              <a:latin typeface="-apple-system"/>
            </a:endParaRPr>
          </a:p>
        </p:txBody>
      </p:sp>
      <p:pic>
        <p:nvPicPr>
          <p:cNvPr id="3" name="Рисунок 2"/>
          <p:cNvPicPr>
            <a:picLocks noChangeAspect="1"/>
          </p:cNvPicPr>
          <p:nvPr/>
        </p:nvPicPr>
        <p:blipFill>
          <a:blip r:embed="rId4"/>
          <a:stretch>
            <a:fillRect/>
          </a:stretch>
        </p:blipFill>
        <p:spPr>
          <a:xfrm>
            <a:off x="5799907" y="1894114"/>
            <a:ext cx="4408715" cy="4467498"/>
          </a:xfrm>
          <a:prstGeom prst="rect">
            <a:avLst/>
          </a:prstGeom>
        </p:spPr>
      </p:pic>
      <p:pic>
        <p:nvPicPr>
          <p:cNvPr id="4" name="Рисунок 3"/>
          <p:cNvPicPr>
            <a:picLocks noChangeAspect="1"/>
          </p:cNvPicPr>
          <p:nvPr/>
        </p:nvPicPr>
        <p:blipFill>
          <a:blip r:embed="rId5"/>
          <a:stretch>
            <a:fillRect/>
          </a:stretch>
        </p:blipFill>
        <p:spPr>
          <a:xfrm>
            <a:off x="404948" y="1894114"/>
            <a:ext cx="4232366" cy="4513709"/>
          </a:xfrm>
          <a:prstGeom prst="rect">
            <a:avLst/>
          </a:prstGeom>
        </p:spPr>
      </p:pic>
    </p:spTree>
    <p:extLst>
      <p:ext uri="{BB962C8B-B14F-4D97-AF65-F5344CB8AC3E}">
        <p14:creationId xmlns:p14="http://schemas.microsoft.com/office/powerpoint/2010/main" val="42827934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18011" y="248194"/>
            <a:ext cx="11299372" cy="7571303"/>
          </a:xfrm>
          <a:prstGeom prst="rect">
            <a:avLst/>
          </a:prstGeom>
        </p:spPr>
        <p:txBody>
          <a:bodyPr wrap="square">
            <a:spAutoFit/>
          </a:bodyPr>
          <a:lstStyle/>
          <a:p>
            <a:r>
              <a:rPr lang="ru-RU" b="1" u="sng" dirty="0">
                <a:solidFill>
                  <a:srgbClr val="222222"/>
                </a:solidFill>
                <a:latin typeface="-apple-system"/>
              </a:rPr>
              <a:t>Важность </a:t>
            </a:r>
            <a:r>
              <a:rPr lang="ru-RU" b="1" u="sng" dirty="0" err="1">
                <a:solidFill>
                  <a:srgbClr val="222222"/>
                </a:solidFill>
                <a:latin typeface="-apple-system"/>
              </a:rPr>
              <a:t>Elevation</a:t>
            </a:r>
            <a:r>
              <a:rPr lang="ru-RU" b="1" u="sng" dirty="0">
                <a:solidFill>
                  <a:srgbClr val="222222"/>
                </a:solidFill>
                <a:latin typeface="-apple-system"/>
              </a:rPr>
              <a:t> в </a:t>
            </a:r>
            <a:r>
              <a:rPr lang="ru-RU" b="1" u="sng" dirty="0" err="1">
                <a:solidFill>
                  <a:srgbClr val="222222"/>
                </a:solidFill>
                <a:latin typeface="-apple-system"/>
              </a:rPr>
              <a:t>Material</a:t>
            </a:r>
            <a:endParaRPr lang="ru-RU" b="1" u="sng" dirty="0">
              <a:solidFill>
                <a:srgbClr val="222222"/>
              </a:solidFill>
              <a:latin typeface="-apple-system"/>
            </a:endParaRPr>
          </a:p>
          <a:p>
            <a:pPr algn="just"/>
            <a:r>
              <a:rPr lang="ru-RU" b="1" dirty="0">
                <a:solidFill>
                  <a:schemeClr val="bg1"/>
                </a:solidFill>
                <a:latin typeface="Arial Narrow" panose="020B0606020202030204" pitchFamily="34" charset="0"/>
              </a:rPr>
              <a:t>В </a:t>
            </a:r>
            <a:r>
              <a:rPr lang="ru-RU" b="1" dirty="0" err="1">
                <a:solidFill>
                  <a:schemeClr val="bg1"/>
                </a:solidFill>
                <a:latin typeface="Arial Narrow" panose="020B0606020202030204" pitchFamily="34" charset="0"/>
              </a:rPr>
              <a:t>iOS</a:t>
            </a:r>
            <a:r>
              <a:rPr lang="ru-RU" b="1" dirty="0">
                <a:solidFill>
                  <a:schemeClr val="bg1"/>
                </a:solidFill>
                <a:latin typeface="Arial Narrow" panose="020B0606020202030204" pitchFamily="34" charset="0"/>
              </a:rPr>
              <a:t> принципиально нет теней. Как исключение, тени можно обнаружить на главном </a:t>
            </a:r>
            <a:r>
              <a:rPr lang="ru-RU" b="1" dirty="0" smtClean="0">
                <a:solidFill>
                  <a:schemeClr val="bg1"/>
                </a:solidFill>
                <a:latin typeface="Arial Narrow" panose="020B0606020202030204" pitchFamily="34" charset="0"/>
              </a:rPr>
              <a:t>экране</a:t>
            </a:r>
            <a:endParaRPr lang="en-US" b="1" dirty="0" smtClean="0">
              <a:solidFill>
                <a:schemeClr val="bg1"/>
              </a:solidFill>
              <a:latin typeface="Arial Narrow" panose="020B0606020202030204" pitchFamily="34" charset="0"/>
            </a:endParaRPr>
          </a:p>
          <a:p>
            <a:pPr algn="just"/>
            <a:r>
              <a:rPr lang="ru-RU" b="1" dirty="0" smtClean="0">
                <a:solidFill>
                  <a:schemeClr val="bg1"/>
                </a:solidFill>
                <a:latin typeface="Arial Narrow" panose="020B0606020202030204" pitchFamily="34" charset="0"/>
              </a:rPr>
              <a:t> </a:t>
            </a:r>
            <a:r>
              <a:rPr lang="ru-RU" b="1" dirty="0" err="1">
                <a:solidFill>
                  <a:schemeClr val="bg1"/>
                </a:solidFill>
                <a:latin typeface="Arial Narrow" panose="020B0606020202030204" pitchFamily="34" charset="0"/>
              </a:rPr>
              <a:t>App</a:t>
            </a:r>
            <a:r>
              <a:rPr lang="ru-RU" b="1" dirty="0">
                <a:solidFill>
                  <a:schemeClr val="bg1"/>
                </a:solidFill>
                <a:latin typeface="Arial Narrow" panose="020B0606020202030204" pitchFamily="34" charset="0"/>
              </a:rPr>
              <a:t> </a:t>
            </a:r>
            <a:r>
              <a:rPr lang="ru-RU" b="1" dirty="0" err="1">
                <a:solidFill>
                  <a:schemeClr val="bg1"/>
                </a:solidFill>
                <a:latin typeface="Arial Narrow" panose="020B0606020202030204" pitchFamily="34" charset="0"/>
              </a:rPr>
              <a:t>Store</a:t>
            </a:r>
            <a:r>
              <a:rPr lang="ru-RU" b="1" dirty="0">
                <a:solidFill>
                  <a:schemeClr val="bg1"/>
                </a:solidFill>
                <a:latin typeface="Arial Narrow" panose="020B0606020202030204" pitchFamily="34" charset="0"/>
              </a:rPr>
              <a:t> и в </a:t>
            </a:r>
            <a:r>
              <a:rPr lang="ru-RU" b="1" dirty="0" err="1">
                <a:solidFill>
                  <a:schemeClr val="bg1"/>
                </a:solidFill>
                <a:latin typeface="Arial Narrow" panose="020B0606020202030204" pitchFamily="34" charset="0"/>
              </a:rPr>
              <a:t>Health</a:t>
            </a:r>
            <a:r>
              <a:rPr lang="ru-RU" b="1" dirty="0">
                <a:solidFill>
                  <a:schemeClr val="bg1"/>
                </a:solidFill>
                <a:latin typeface="Arial Narrow" panose="020B0606020202030204" pitchFamily="34" charset="0"/>
              </a:rPr>
              <a:t>. Но в целом HIG никак не прописывает </a:t>
            </a:r>
            <a:endParaRPr lang="en-US" b="1" dirty="0" smtClean="0">
              <a:solidFill>
                <a:schemeClr val="bg1"/>
              </a:solidFill>
              <a:latin typeface="Arial Narrow" panose="020B0606020202030204" pitchFamily="34" charset="0"/>
            </a:endParaRPr>
          </a:p>
          <a:p>
            <a:r>
              <a:rPr lang="ru-RU" b="1" dirty="0" smtClean="0">
                <a:solidFill>
                  <a:schemeClr val="bg1"/>
                </a:solidFill>
                <a:latin typeface="Arial Narrow" panose="020B0606020202030204" pitchFamily="34" charset="0"/>
              </a:rPr>
              <a:t>использование </a:t>
            </a:r>
            <a:r>
              <a:rPr lang="ru-RU" b="1" dirty="0">
                <a:solidFill>
                  <a:schemeClr val="bg1"/>
                </a:solidFill>
                <a:latin typeface="Arial Narrow" panose="020B0606020202030204" pitchFamily="34" charset="0"/>
              </a:rPr>
              <a:t>теней.</a:t>
            </a:r>
            <a:br>
              <a:rPr lang="ru-RU" b="1" dirty="0">
                <a:solidFill>
                  <a:schemeClr val="bg1"/>
                </a:solidFill>
                <a:latin typeface="Arial Narrow" panose="020B0606020202030204" pitchFamily="34" charset="0"/>
              </a:rPr>
            </a:br>
            <a:r>
              <a:rPr lang="ru-RU" b="1" dirty="0">
                <a:solidFill>
                  <a:schemeClr val="bg1"/>
                </a:solidFill>
                <a:latin typeface="Arial Narrow" panose="020B0606020202030204" pitchFamily="34" charset="0"/>
              </a:rPr>
              <a:t/>
            </a:r>
            <a:br>
              <a:rPr lang="ru-RU" b="1" dirty="0">
                <a:solidFill>
                  <a:schemeClr val="bg1"/>
                </a:solidFill>
                <a:latin typeface="Arial Narrow" panose="020B0606020202030204" pitchFamily="34" charset="0"/>
              </a:rPr>
            </a:br>
            <a:r>
              <a:rPr lang="ru-RU" b="1" dirty="0">
                <a:solidFill>
                  <a:schemeClr val="bg1"/>
                </a:solidFill>
                <a:latin typeface="Arial Narrow" panose="020B0606020202030204" pitchFamily="34" charset="0"/>
              </a:rPr>
              <a:t>В </a:t>
            </a:r>
            <a:r>
              <a:rPr lang="ru-RU" b="1" dirty="0" err="1">
                <a:solidFill>
                  <a:schemeClr val="bg1"/>
                </a:solidFill>
                <a:latin typeface="Arial Narrow" panose="020B0606020202030204" pitchFamily="34" charset="0"/>
              </a:rPr>
              <a:t>Material</a:t>
            </a:r>
            <a:r>
              <a:rPr lang="ru-RU" b="1" dirty="0">
                <a:solidFill>
                  <a:schemeClr val="bg1"/>
                </a:solidFill>
                <a:latin typeface="Arial Narrow" panose="020B0606020202030204" pitchFamily="34" charset="0"/>
              </a:rPr>
              <a:t> </a:t>
            </a:r>
            <a:r>
              <a:rPr lang="ru-RU" b="1" dirty="0">
                <a:solidFill>
                  <a:schemeClr val="bg1"/>
                </a:solidFill>
                <a:latin typeface="Arial Narrow" panose="020B0606020202030204" pitchFamily="34" charset="0"/>
                <a:hlinkClick r:id="rId2"/>
              </a:rPr>
              <a:t>тени играют</a:t>
            </a:r>
            <a:r>
              <a:rPr lang="ru-RU" b="1" dirty="0">
                <a:solidFill>
                  <a:schemeClr val="bg1"/>
                </a:solidFill>
                <a:latin typeface="Arial Narrow" panose="020B0606020202030204" pitchFamily="34" charset="0"/>
              </a:rPr>
              <a:t> большую роль. Они добавляют интерфейсу третье пространство (ось Z), за счёт чего у каждого компонента появляется своё строгое место на этой оси (от 0 </a:t>
            </a:r>
            <a:r>
              <a:rPr lang="ru-RU" b="1" dirty="0" err="1">
                <a:solidFill>
                  <a:schemeClr val="bg1"/>
                </a:solidFill>
                <a:latin typeface="Arial Narrow" panose="020B0606020202030204" pitchFamily="34" charset="0"/>
              </a:rPr>
              <a:t>dp</a:t>
            </a:r>
            <a:r>
              <a:rPr lang="ru-RU" b="1" dirty="0">
                <a:solidFill>
                  <a:schemeClr val="bg1"/>
                </a:solidFill>
                <a:latin typeface="Arial Narrow" panose="020B0606020202030204" pitchFamily="34" charset="0"/>
              </a:rPr>
              <a:t> до 24 </a:t>
            </a:r>
            <a:r>
              <a:rPr lang="ru-RU" b="1" dirty="0" err="1">
                <a:solidFill>
                  <a:schemeClr val="bg1"/>
                </a:solidFill>
                <a:latin typeface="Arial Narrow" panose="020B0606020202030204" pitchFamily="34" charset="0"/>
              </a:rPr>
              <a:t>dp</a:t>
            </a:r>
            <a:r>
              <a:rPr lang="ru-RU" b="1" dirty="0">
                <a:solidFill>
                  <a:schemeClr val="bg1"/>
                </a:solidFill>
                <a:latin typeface="Arial Narrow" panose="020B0606020202030204" pitchFamily="34" charset="0"/>
              </a:rPr>
              <a:t>). Причём эта ось Z существует не просто на идейном уровне: у разработчиков есть параметр </a:t>
            </a:r>
            <a:r>
              <a:rPr lang="ru-RU" b="1" dirty="0" err="1">
                <a:solidFill>
                  <a:schemeClr val="bg1"/>
                </a:solidFill>
                <a:latin typeface="Arial Narrow" panose="020B0606020202030204" pitchFamily="34" charset="0"/>
              </a:rPr>
              <a:t>elevation</a:t>
            </a:r>
            <a:r>
              <a:rPr lang="ru-RU" b="1" dirty="0">
                <a:solidFill>
                  <a:schemeClr val="bg1"/>
                </a:solidFill>
                <a:latin typeface="Arial Narrow" panose="020B0606020202030204" pitchFamily="34" charset="0"/>
              </a:rPr>
              <a:t>, в котором они задают положение компонента по этой оси. Навигация и смена состояний сопровождается изменением </a:t>
            </a:r>
            <a:r>
              <a:rPr lang="ru-RU" b="1" dirty="0" err="1">
                <a:solidFill>
                  <a:schemeClr val="bg1"/>
                </a:solidFill>
                <a:latin typeface="Arial Narrow" panose="020B0606020202030204" pitchFamily="34" charset="0"/>
              </a:rPr>
              <a:t>elevation</a:t>
            </a:r>
            <a:r>
              <a:rPr lang="ru-RU" b="1" dirty="0">
                <a:solidFill>
                  <a:schemeClr val="bg1"/>
                </a:solidFill>
                <a:latin typeface="Arial Narrow" panose="020B0606020202030204" pitchFamily="34" charset="0"/>
              </a:rPr>
              <a:t> компонентов. Поэтому при работе с приложением  под </a:t>
            </a:r>
            <a:r>
              <a:rPr lang="ru-RU" b="1" dirty="0" err="1">
                <a:solidFill>
                  <a:schemeClr val="bg1"/>
                </a:solidFill>
                <a:latin typeface="Arial Narrow" panose="020B0606020202030204" pitchFamily="34" charset="0"/>
              </a:rPr>
              <a:t>Android</a:t>
            </a:r>
            <a:r>
              <a:rPr lang="ru-RU" b="1" dirty="0">
                <a:solidFill>
                  <a:schemeClr val="bg1"/>
                </a:solidFill>
                <a:latin typeface="Arial Narrow" panose="020B0606020202030204" pitchFamily="34" charset="0"/>
              </a:rPr>
              <a:t> нам стоит помнить о создании теней дизайнерами и возможном тестировании.</a:t>
            </a:r>
          </a:p>
          <a:p>
            <a:endParaRPr lang="ru-RU" b="1" dirty="0">
              <a:solidFill>
                <a:schemeClr val="bg1"/>
              </a:solidFill>
              <a:latin typeface="Arial Narrow" panose="020B0606020202030204" pitchFamily="34" charset="0"/>
            </a:endParaRPr>
          </a:p>
          <a:p>
            <a:pPr algn="just"/>
            <a:r>
              <a:rPr lang="ru-RU" dirty="0"/>
              <a:t/>
            </a:r>
            <a:br>
              <a:rPr lang="ru-RU" dirty="0"/>
            </a:br>
            <a:endParaRPr lang="ru-RU" dirty="0" smtClean="0">
              <a:solidFill>
                <a:srgbClr val="222222"/>
              </a:solidFill>
              <a:latin typeface="-apple-system"/>
            </a:endParaRPr>
          </a:p>
          <a:p>
            <a:endParaRPr lang="ru-RU" dirty="0">
              <a:solidFill>
                <a:srgbClr val="222222"/>
              </a:solidFill>
              <a:latin typeface="-apple-system"/>
            </a:endParaRPr>
          </a:p>
          <a:p>
            <a:endParaRPr lang="ru-RU" dirty="0" smtClean="0">
              <a:solidFill>
                <a:srgbClr val="222222"/>
              </a:solidFill>
              <a:latin typeface="-apple-system"/>
            </a:endParaRPr>
          </a:p>
          <a:p>
            <a:endParaRPr lang="ru-RU" dirty="0">
              <a:solidFill>
                <a:srgbClr val="222222"/>
              </a:solidFill>
              <a:latin typeface="-apple-system"/>
            </a:endParaRPr>
          </a:p>
          <a:p>
            <a:endParaRPr lang="ru-RU" dirty="0" smtClean="0">
              <a:solidFill>
                <a:srgbClr val="222222"/>
              </a:solidFill>
              <a:latin typeface="-apple-system"/>
            </a:endParaRPr>
          </a:p>
          <a:p>
            <a:endParaRPr lang="ru-RU" dirty="0">
              <a:solidFill>
                <a:srgbClr val="222222"/>
              </a:solidFill>
              <a:latin typeface="-apple-system"/>
            </a:endParaRPr>
          </a:p>
          <a:p>
            <a:endParaRPr lang="ru-RU" dirty="0" smtClean="0">
              <a:solidFill>
                <a:srgbClr val="222222"/>
              </a:solidFill>
              <a:latin typeface="-apple-system"/>
            </a:endParaRPr>
          </a:p>
          <a:p>
            <a:endParaRPr lang="ru-RU" dirty="0">
              <a:solidFill>
                <a:srgbClr val="222222"/>
              </a:solidFill>
              <a:latin typeface="-apple-system"/>
            </a:endParaRPr>
          </a:p>
          <a:p>
            <a:endParaRPr lang="ru-RU" dirty="0" smtClean="0">
              <a:solidFill>
                <a:srgbClr val="222222"/>
              </a:solidFill>
              <a:latin typeface="-apple-system"/>
            </a:endParaRPr>
          </a:p>
          <a:p>
            <a:endParaRPr lang="ru-RU" dirty="0">
              <a:solidFill>
                <a:srgbClr val="222222"/>
              </a:solidFill>
              <a:latin typeface="-apple-system"/>
            </a:endParaRPr>
          </a:p>
          <a:p>
            <a:endParaRPr lang="ru-RU" dirty="0" smtClean="0">
              <a:solidFill>
                <a:srgbClr val="222222"/>
              </a:solidFill>
              <a:latin typeface="-apple-system"/>
            </a:endParaRPr>
          </a:p>
          <a:p>
            <a:endParaRPr lang="ru-RU" dirty="0">
              <a:solidFill>
                <a:srgbClr val="222222"/>
              </a:solidFill>
              <a:latin typeface="-apple-system"/>
            </a:endParaRPr>
          </a:p>
          <a:p>
            <a:endParaRPr lang="ru-RU" dirty="0" smtClean="0">
              <a:solidFill>
                <a:srgbClr val="222222"/>
              </a:solidFill>
              <a:latin typeface="-apple-system"/>
            </a:endParaRPr>
          </a:p>
          <a:p>
            <a:endParaRPr lang="ru-RU" dirty="0">
              <a:solidFill>
                <a:srgbClr val="222222"/>
              </a:solidFill>
              <a:latin typeface="-apple-system"/>
            </a:endParaRPr>
          </a:p>
          <a:p>
            <a:endParaRPr lang="ru-RU" dirty="0"/>
          </a:p>
        </p:txBody>
      </p:sp>
      <p:pic>
        <p:nvPicPr>
          <p:cNvPr id="4" name="Рисунок 3"/>
          <p:cNvPicPr>
            <a:picLocks noChangeAspect="1"/>
          </p:cNvPicPr>
          <p:nvPr/>
        </p:nvPicPr>
        <p:blipFill>
          <a:blip r:embed="rId3"/>
          <a:stretch>
            <a:fillRect/>
          </a:stretch>
        </p:blipFill>
        <p:spPr>
          <a:xfrm>
            <a:off x="640079" y="3265715"/>
            <a:ext cx="8440222" cy="3161211"/>
          </a:xfrm>
          <a:prstGeom prst="rect">
            <a:avLst/>
          </a:prstGeom>
        </p:spPr>
      </p:pic>
    </p:spTree>
    <p:extLst>
      <p:ext uri="{BB962C8B-B14F-4D97-AF65-F5344CB8AC3E}">
        <p14:creationId xmlns:p14="http://schemas.microsoft.com/office/powerpoint/2010/main" val="12511073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169817" y="209006"/>
            <a:ext cx="11351623" cy="6463308"/>
          </a:xfrm>
          <a:prstGeom prst="rect">
            <a:avLst/>
          </a:prstGeom>
        </p:spPr>
        <p:txBody>
          <a:bodyPr wrap="square">
            <a:spAutoFit/>
          </a:bodyPr>
          <a:lstStyle/>
          <a:p>
            <a:r>
              <a:rPr lang="ru-RU" b="1" dirty="0">
                <a:solidFill>
                  <a:schemeClr val="bg1"/>
                </a:solidFill>
                <a:latin typeface="Arial Narrow" panose="020B0606020202030204" pitchFamily="34" charset="0"/>
              </a:rPr>
              <a:t>Поведение контента при </a:t>
            </a:r>
            <a:r>
              <a:rPr lang="ru-RU" b="1" dirty="0" err="1">
                <a:solidFill>
                  <a:schemeClr val="bg1"/>
                </a:solidFill>
                <a:latin typeface="Arial Narrow" panose="020B0606020202030204" pitchFamily="34" charset="0"/>
              </a:rPr>
              <a:t>скролле</a:t>
            </a:r>
            <a:endParaRPr lang="ru-RU" b="1" dirty="0">
              <a:solidFill>
                <a:schemeClr val="bg1"/>
              </a:solidFill>
              <a:latin typeface="Arial Narrow" panose="020B0606020202030204" pitchFamily="34" charset="0"/>
            </a:endParaRPr>
          </a:p>
          <a:p>
            <a:r>
              <a:rPr lang="ru-RU" b="1" dirty="0">
                <a:solidFill>
                  <a:schemeClr val="bg1"/>
                </a:solidFill>
                <a:latin typeface="Arial Narrow" panose="020B0606020202030204" pitchFamily="34" charset="0"/>
              </a:rPr>
              <a:t/>
            </a:r>
            <a:br>
              <a:rPr lang="ru-RU" b="1" dirty="0">
                <a:solidFill>
                  <a:schemeClr val="bg1"/>
                </a:solidFill>
                <a:latin typeface="Arial Narrow" panose="020B0606020202030204" pitchFamily="34" charset="0"/>
              </a:rPr>
            </a:br>
            <a:r>
              <a:rPr lang="ru-RU" b="1" dirty="0">
                <a:solidFill>
                  <a:schemeClr val="bg1"/>
                </a:solidFill>
                <a:latin typeface="Arial Narrow" panose="020B0606020202030204" pitchFamily="34" charset="0"/>
              </a:rPr>
              <a:t>По HIG контент в </a:t>
            </a:r>
            <a:r>
              <a:rPr lang="ru-RU" b="1" dirty="0" err="1">
                <a:solidFill>
                  <a:schemeClr val="bg1"/>
                </a:solidFill>
                <a:latin typeface="Arial Narrow" panose="020B0606020202030204" pitchFamily="34" charset="0"/>
              </a:rPr>
              <a:t>iOS</a:t>
            </a:r>
            <a:r>
              <a:rPr lang="ru-RU" b="1" dirty="0">
                <a:solidFill>
                  <a:schemeClr val="bg1"/>
                </a:solidFill>
                <a:latin typeface="Arial Narrow" panose="020B0606020202030204" pitchFamily="34" charset="0"/>
              </a:rPr>
              <a:t> при </a:t>
            </a:r>
            <a:r>
              <a:rPr lang="ru-RU" b="1" dirty="0" err="1">
                <a:solidFill>
                  <a:schemeClr val="bg1"/>
                </a:solidFill>
                <a:latin typeface="Arial Narrow" panose="020B0606020202030204" pitchFamily="34" charset="0"/>
              </a:rPr>
              <a:t>скролле</a:t>
            </a:r>
            <a:r>
              <a:rPr lang="ru-RU" b="1" dirty="0">
                <a:solidFill>
                  <a:schemeClr val="bg1"/>
                </a:solidFill>
                <a:latin typeface="Arial Narrow" panose="020B0606020202030204" pitchFamily="34" charset="0"/>
              </a:rPr>
              <a:t> </a:t>
            </a:r>
            <a:r>
              <a:rPr lang="ru-RU" b="1" dirty="0">
                <a:solidFill>
                  <a:schemeClr val="bg1"/>
                </a:solidFill>
                <a:latin typeface="Arial Narrow" panose="020B0606020202030204" pitchFamily="34" charset="0"/>
                <a:hlinkClick r:id="rId2"/>
              </a:rPr>
              <a:t>ведёт себя</a:t>
            </a:r>
            <a:r>
              <a:rPr lang="ru-RU" b="1" dirty="0">
                <a:solidFill>
                  <a:schemeClr val="bg1"/>
                </a:solidFill>
                <a:latin typeface="Arial Narrow" panose="020B0606020202030204" pitchFamily="34" charset="0"/>
              </a:rPr>
              <a:t> так: </a:t>
            </a:r>
            <a:r>
              <a:rPr lang="ru-RU" b="1" dirty="0" err="1">
                <a:solidFill>
                  <a:schemeClr val="bg1"/>
                </a:solidFill>
                <a:latin typeface="Arial Narrow" panose="020B0606020202030204" pitchFamily="34" charset="0"/>
              </a:rPr>
              <a:t>Navigation</a:t>
            </a:r>
            <a:r>
              <a:rPr lang="ru-RU" b="1" dirty="0">
                <a:solidFill>
                  <a:schemeClr val="bg1"/>
                </a:solidFill>
                <a:latin typeface="Arial Narrow" panose="020B0606020202030204" pitchFamily="34" charset="0"/>
              </a:rPr>
              <a:t> </a:t>
            </a:r>
            <a:r>
              <a:rPr lang="ru-RU" b="1" dirty="0" err="1">
                <a:solidFill>
                  <a:schemeClr val="bg1"/>
                </a:solidFill>
                <a:latin typeface="Arial Narrow" panose="020B0606020202030204" pitchFamily="34" charset="0"/>
              </a:rPr>
              <a:t>Bar</a:t>
            </a:r>
            <a:r>
              <a:rPr lang="ru-RU" b="1" dirty="0">
                <a:solidFill>
                  <a:schemeClr val="bg1"/>
                </a:solidFill>
                <a:latin typeface="Arial Narrow" panose="020B0606020202030204" pitchFamily="34" charset="0"/>
              </a:rPr>
              <a:t> уменьшается в ширине, исчезает </a:t>
            </a:r>
            <a:r>
              <a:rPr lang="ru-RU" b="1" dirty="0" err="1">
                <a:solidFill>
                  <a:schemeClr val="bg1"/>
                </a:solidFill>
                <a:latin typeface="Arial Narrow" panose="020B0606020202030204" pitchFamily="34" charset="0"/>
              </a:rPr>
              <a:t>Tool</a:t>
            </a:r>
            <a:r>
              <a:rPr lang="ru-RU" b="1" dirty="0">
                <a:solidFill>
                  <a:schemeClr val="bg1"/>
                </a:solidFill>
                <a:latin typeface="Arial Narrow" panose="020B0606020202030204" pitchFamily="34" charset="0"/>
              </a:rPr>
              <a:t> </a:t>
            </a:r>
            <a:r>
              <a:rPr lang="ru-RU" b="1" dirty="0" err="1">
                <a:solidFill>
                  <a:schemeClr val="bg1"/>
                </a:solidFill>
                <a:latin typeface="Arial Narrow" panose="020B0606020202030204" pitchFamily="34" charset="0"/>
              </a:rPr>
              <a:t>Bar</a:t>
            </a:r>
            <a:r>
              <a:rPr lang="ru-RU" b="1" dirty="0" smtClean="0">
                <a:solidFill>
                  <a:schemeClr val="bg1"/>
                </a:solidFill>
                <a:latin typeface="Arial Narrow" panose="020B0606020202030204" pitchFamily="34" charset="0"/>
              </a:rPr>
              <a:t>.</a:t>
            </a:r>
            <a:endParaRPr lang="en-US" b="1" dirty="0" smtClean="0">
              <a:solidFill>
                <a:schemeClr val="bg1"/>
              </a:solidFill>
              <a:latin typeface="Arial Narrow" panose="020B0606020202030204" pitchFamily="34" charset="0"/>
            </a:endParaRPr>
          </a:p>
          <a:p>
            <a:r>
              <a:rPr lang="ru-RU" b="1" dirty="0" smtClean="0">
                <a:solidFill>
                  <a:schemeClr val="bg1"/>
                </a:solidFill>
                <a:latin typeface="Arial Narrow" panose="020B0606020202030204" pitchFamily="34" charset="0"/>
              </a:rPr>
              <a:t> </a:t>
            </a:r>
            <a:r>
              <a:rPr lang="ru-RU" b="1" dirty="0">
                <a:solidFill>
                  <a:schemeClr val="bg1"/>
                </a:solidFill>
                <a:latin typeface="Arial Narrow" panose="020B0606020202030204" pitchFamily="34" charset="0"/>
              </a:rPr>
              <a:t>Но в целом </a:t>
            </a:r>
            <a:r>
              <a:rPr lang="ru-RU" b="1" dirty="0" err="1">
                <a:solidFill>
                  <a:schemeClr val="bg1"/>
                </a:solidFill>
                <a:latin typeface="Arial Narrow" panose="020B0606020202030204" pitchFamily="34" charset="0"/>
              </a:rPr>
              <a:t>iOS</a:t>
            </a:r>
            <a:r>
              <a:rPr lang="ru-RU" b="1" dirty="0">
                <a:solidFill>
                  <a:schemeClr val="bg1"/>
                </a:solidFill>
                <a:latin typeface="Arial Narrow" panose="020B0606020202030204" pitchFamily="34" charset="0"/>
              </a:rPr>
              <a:t>-разработчики могут настроить любое поведение контента и баров при </a:t>
            </a:r>
            <a:r>
              <a:rPr lang="ru-RU" b="1" dirty="0" err="1">
                <a:solidFill>
                  <a:schemeClr val="bg1"/>
                </a:solidFill>
                <a:latin typeface="Arial Narrow" panose="020B0606020202030204" pitchFamily="34" charset="0"/>
              </a:rPr>
              <a:t>скролле</a:t>
            </a:r>
            <a:r>
              <a:rPr lang="ru-RU" b="1" dirty="0" smtClean="0">
                <a:solidFill>
                  <a:schemeClr val="bg1"/>
                </a:solidFill>
                <a:latin typeface="Arial Narrow" panose="020B0606020202030204" pitchFamily="34" charset="0"/>
              </a:rPr>
              <a:t>.</a:t>
            </a:r>
            <a:endParaRPr lang="en-US" b="1" dirty="0" smtClean="0">
              <a:solidFill>
                <a:schemeClr val="bg1"/>
              </a:solidFill>
              <a:latin typeface="Arial Narrow" panose="020B0606020202030204" pitchFamily="34" charset="0"/>
            </a:endParaRPr>
          </a:p>
          <a:p>
            <a:endParaRPr lang="ru-RU" b="1" dirty="0" smtClean="0">
              <a:solidFill>
                <a:schemeClr val="bg1"/>
              </a:solidFill>
              <a:latin typeface="Arial Narrow" panose="020B0606020202030204" pitchFamily="34" charset="0"/>
            </a:endParaRPr>
          </a:p>
          <a:p>
            <a:r>
              <a:rPr lang="ru-RU" b="1" dirty="0" err="1">
                <a:solidFill>
                  <a:schemeClr val="bg1"/>
                </a:solidFill>
                <a:latin typeface="Arial Narrow" panose="020B0606020202030204" pitchFamily="34" charset="0"/>
              </a:rPr>
              <a:t>Material</a:t>
            </a:r>
            <a:r>
              <a:rPr lang="ru-RU" b="1" dirty="0">
                <a:solidFill>
                  <a:schemeClr val="bg1"/>
                </a:solidFill>
                <a:latin typeface="Arial Narrow" panose="020B0606020202030204" pitchFamily="34" charset="0"/>
              </a:rPr>
              <a:t> предлагает больше вариантов поведения при </a:t>
            </a:r>
            <a:r>
              <a:rPr lang="ru-RU" b="1" dirty="0" err="1">
                <a:solidFill>
                  <a:schemeClr val="bg1"/>
                </a:solidFill>
                <a:latin typeface="Arial Narrow" panose="020B0606020202030204" pitchFamily="34" charset="0"/>
              </a:rPr>
              <a:t>скролле</a:t>
            </a:r>
            <a:r>
              <a:rPr lang="ru-RU" b="1" dirty="0">
                <a:solidFill>
                  <a:schemeClr val="bg1"/>
                </a:solidFill>
                <a:latin typeface="Arial Narrow" panose="020B0606020202030204" pitchFamily="34" charset="0"/>
              </a:rPr>
              <a:t>. Например, </a:t>
            </a:r>
            <a:r>
              <a:rPr lang="ru-RU" b="1" dirty="0" err="1">
                <a:solidFill>
                  <a:schemeClr val="bg1"/>
                </a:solidFill>
                <a:latin typeface="Arial Narrow" panose="020B0606020202030204" pitchFamily="34" charset="0"/>
              </a:rPr>
              <a:t>Bottom</a:t>
            </a:r>
            <a:r>
              <a:rPr lang="ru-RU" b="1" dirty="0">
                <a:solidFill>
                  <a:schemeClr val="bg1"/>
                </a:solidFill>
                <a:latin typeface="Arial Narrow" panose="020B0606020202030204" pitchFamily="34" charset="0"/>
              </a:rPr>
              <a:t> </a:t>
            </a:r>
            <a:r>
              <a:rPr lang="ru-RU" b="1" dirty="0" err="1">
                <a:solidFill>
                  <a:schemeClr val="bg1"/>
                </a:solidFill>
                <a:latin typeface="Arial Narrow" panose="020B0606020202030204" pitchFamily="34" charset="0"/>
              </a:rPr>
              <a:t>Navigation</a:t>
            </a:r>
            <a:r>
              <a:rPr lang="ru-RU" b="1" dirty="0">
                <a:solidFill>
                  <a:schemeClr val="bg1"/>
                </a:solidFill>
                <a:latin typeface="Arial Narrow" panose="020B0606020202030204" pitchFamily="34" charset="0"/>
              </a:rPr>
              <a:t> </a:t>
            </a:r>
            <a:r>
              <a:rPr lang="ru-RU" b="1" dirty="0" err="1">
                <a:solidFill>
                  <a:schemeClr val="bg1"/>
                </a:solidFill>
                <a:latin typeface="Arial Narrow" panose="020B0606020202030204" pitchFamily="34" charset="0"/>
              </a:rPr>
              <a:t>Bar</a:t>
            </a:r>
            <a:r>
              <a:rPr lang="ru-RU" b="1" dirty="0">
                <a:solidFill>
                  <a:schemeClr val="bg1"/>
                </a:solidFill>
                <a:latin typeface="Arial Narrow" panose="020B0606020202030204" pitchFamily="34" charset="0"/>
              </a:rPr>
              <a:t>, </a:t>
            </a:r>
            <a:r>
              <a:rPr lang="ru-RU" b="1" dirty="0" err="1">
                <a:solidFill>
                  <a:schemeClr val="bg1"/>
                </a:solidFill>
                <a:latin typeface="Arial Narrow" panose="020B0606020202030204" pitchFamily="34" charset="0"/>
              </a:rPr>
              <a:t>Search</a:t>
            </a:r>
            <a:r>
              <a:rPr lang="ru-RU" b="1" dirty="0">
                <a:solidFill>
                  <a:schemeClr val="bg1"/>
                </a:solidFill>
                <a:latin typeface="Arial Narrow" panose="020B0606020202030204" pitchFamily="34" charset="0"/>
              </a:rPr>
              <a:t> и </a:t>
            </a:r>
            <a:r>
              <a:rPr lang="ru-RU" b="1" dirty="0" err="1">
                <a:solidFill>
                  <a:schemeClr val="bg1"/>
                </a:solidFill>
                <a:latin typeface="Arial Narrow" panose="020B0606020202030204" pitchFamily="34" charset="0"/>
              </a:rPr>
              <a:t>Bottom</a:t>
            </a:r>
            <a:r>
              <a:rPr lang="ru-RU" b="1" dirty="0">
                <a:solidFill>
                  <a:schemeClr val="bg1"/>
                </a:solidFill>
                <a:latin typeface="Arial Narrow" panose="020B0606020202030204" pitchFamily="34" charset="0"/>
              </a:rPr>
              <a:t> </a:t>
            </a:r>
            <a:r>
              <a:rPr lang="ru-RU" b="1" dirty="0" err="1">
                <a:solidFill>
                  <a:schemeClr val="bg1"/>
                </a:solidFill>
                <a:latin typeface="Arial Narrow" panose="020B0606020202030204" pitchFamily="34" charset="0"/>
              </a:rPr>
              <a:t>App</a:t>
            </a:r>
            <a:r>
              <a:rPr lang="ru-RU" b="1" dirty="0">
                <a:solidFill>
                  <a:schemeClr val="bg1"/>
                </a:solidFill>
                <a:latin typeface="Arial Narrow" panose="020B0606020202030204" pitchFamily="34" charset="0"/>
              </a:rPr>
              <a:t> </a:t>
            </a:r>
            <a:r>
              <a:rPr lang="ru-RU" b="1" dirty="0" err="1">
                <a:solidFill>
                  <a:schemeClr val="bg1"/>
                </a:solidFill>
                <a:latin typeface="Arial Narrow" panose="020B0606020202030204" pitchFamily="34" charset="0"/>
              </a:rPr>
              <a:t>Bar</a:t>
            </a:r>
            <a:r>
              <a:rPr lang="ru-RU" b="1" dirty="0">
                <a:solidFill>
                  <a:schemeClr val="bg1"/>
                </a:solidFill>
                <a:latin typeface="Arial Narrow" panose="020B0606020202030204" pitchFamily="34" charset="0"/>
              </a:rPr>
              <a:t> при </a:t>
            </a:r>
            <a:r>
              <a:rPr lang="ru-RU" b="1" dirty="0" err="1">
                <a:solidFill>
                  <a:schemeClr val="bg1"/>
                </a:solidFill>
                <a:latin typeface="Arial Narrow" panose="020B0606020202030204" pitchFamily="34" charset="0"/>
              </a:rPr>
              <a:t>скролле</a:t>
            </a:r>
            <a:r>
              <a:rPr lang="ru-RU" b="1" dirty="0">
                <a:solidFill>
                  <a:schemeClr val="bg1"/>
                </a:solidFill>
                <a:latin typeface="Arial Narrow" panose="020B0606020202030204" pitchFamily="34" charset="0"/>
              </a:rPr>
              <a:t> могут исчезать</a:t>
            </a:r>
            <a:r>
              <a:rPr lang="ru-RU" b="1" dirty="0" smtClean="0">
                <a:solidFill>
                  <a:schemeClr val="bg1"/>
                </a:solidFill>
                <a:latin typeface="Arial Narrow" panose="020B0606020202030204" pitchFamily="34" charset="0"/>
              </a:rPr>
              <a:t>.</a:t>
            </a:r>
            <a:r>
              <a:rPr lang="ru-RU" b="1" dirty="0">
                <a:solidFill>
                  <a:schemeClr val="bg1"/>
                </a:solidFill>
                <a:latin typeface="Arial Narrow" panose="020B0606020202030204" pitchFamily="34" charset="0"/>
              </a:rPr>
              <a:t> </a:t>
            </a:r>
            <a:r>
              <a:rPr lang="ru-RU" b="1" dirty="0" err="1">
                <a:solidFill>
                  <a:schemeClr val="bg1"/>
                </a:solidFill>
                <a:latin typeface="Arial Narrow" panose="020B0606020202030204" pitchFamily="34" charset="0"/>
              </a:rPr>
              <a:t>Top</a:t>
            </a:r>
            <a:r>
              <a:rPr lang="ru-RU" b="1" dirty="0">
                <a:solidFill>
                  <a:schemeClr val="bg1"/>
                </a:solidFill>
                <a:latin typeface="Arial Narrow" panose="020B0606020202030204" pitchFamily="34" charset="0"/>
              </a:rPr>
              <a:t> </a:t>
            </a:r>
            <a:r>
              <a:rPr lang="ru-RU" b="1" dirty="0" err="1">
                <a:solidFill>
                  <a:schemeClr val="bg1"/>
                </a:solidFill>
                <a:latin typeface="Arial Narrow" panose="020B0606020202030204" pitchFamily="34" charset="0"/>
              </a:rPr>
              <a:t>App</a:t>
            </a:r>
            <a:r>
              <a:rPr lang="ru-RU" b="1" dirty="0">
                <a:solidFill>
                  <a:schemeClr val="bg1"/>
                </a:solidFill>
                <a:latin typeface="Arial Narrow" panose="020B0606020202030204" pitchFamily="34" charset="0"/>
              </a:rPr>
              <a:t> </a:t>
            </a:r>
            <a:r>
              <a:rPr lang="ru-RU" b="1" dirty="0" err="1">
                <a:solidFill>
                  <a:schemeClr val="bg1"/>
                </a:solidFill>
                <a:latin typeface="Arial Narrow" panose="020B0606020202030204" pitchFamily="34" charset="0"/>
              </a:rPr>
              <a:t>Bar</a:t>
            </a:r>
            <a:r>
              <a:rPr lang="ru-RU" b="1" dirty="0">
                <a:solidFill>
                  <a:schemeClr val="bg1"/>
                </a:solidFill>
                <a:latin typeface="Arial Narrow" panose="020B0606020202030204" pitchFamily="34" charset="0"/>
              </a:rPr>
              <a:t> может либо исчезать, либо подниматься выше основного контента.</a:t>
            </a:r>
          </a:p>
          <a:p>
            <a:endParaRPr lang="ru-RU" dirty="0" smtClean="0">
              <a:solidFill>
                <a:srgbClr val="222222"/>
              </a:solidFill>
              <a:latin typeface="-apple-system"/>
            </a:endParaRPr>
          </a:p>
          <a:p>
            <a:endParaRPr lang="ru-RU" dirty="0">
              <a:solidFill>
                <a:srgbClr val="222222"/>
              </a:solidFill>
              <a:latin typeface="-apple-system"/>
            </a:endParaRPr>
          </a:p>
          <a:p>
            <a:endParaRPr lang="ru-RU" dirty="0" smtClean="0">
              <a:solidFill>
                <a:srgbClr val="222222"/>
              </a:solidFill>
              <a:latin typeface="-apple-system"/>
            </a:endParaRPr>
          </a:p>
          <a:p>
            <a:endParaRPr lang="ru-RU" dirty="0">
              <a:solidFill>
                <a:srgbClr val="222222"/>
              </a:solidFill>
              <a:latin typeface="-apple-system"/>
            </a:endParaRPr>
          </a:p>
          <a:p>
            <a:endParaRPr lang="ru-RU" dirty="0" smtClean="0">
              <a:solidFill>
                <a:srgbClr val="222222"/>
              </a:solidFill>
              <a:latin typeface="-apple-system"/>
            </a:endParaRPr>
          </a:p>
          <a:p>
            <a:endParaRPr lang="ru-RU" dirty="0">
              <a:solidFill>
                <a:srgbClr val="222222"/>
              </a:solidFill>
              <a:latin typeface="-apple-system"/>
            </a:endParaRPr>
          </a:p>
          <a:p>
            <a:endParaRPr lang="ru-RU" dirty="0" smtClean="0">
              <a:solidFill>
                <a:srgbClr val="222222"/>
              </a:solidFill>
              <a:latin typeface="-apple-system"/>
            </a:endParaRPr>
          </a:p>
          <a:p>
            <a:endParaRPr lang="ru-RU" dirty="0">
              <a:solidFill>
                <a:srgbClr val="222222"/>
              </a:solidFill>
              <a:latin typeface="-apple-system"/>
            </a:endParaRPr>
          </a:p>
          <a:p>
            <a:endParaRPr lang="ru-RU" dirty="0" smtClean="0">
              <a:solidFill>
                <a:srgbClr val="222222"/>
              </a:solidFill>
              <a:latin typeface="-apple-system"/>
            </a:endParaRPr>
          </a:p>
          <a:p>
            <a:endParaRPr lang="ru-RU" dirty="0">
              <a:solidFill>
                <a:srgbClr val="222222"/>
              </a:solidFill>
              <a:latin typeface="-apple-system"/>
            </a:endParaRPr>
          </a:p>
          <a:p>
            <a:endParaRPr lang="ru-RU" dirty="0" smtClean="0">
              <a:solidFill>
                <a:srgbClr val="222222"/>
              </a:solidFill>
              <a:latin typeface="-apple-system"/>
            </a:endParaRPr>
          </a:p>
          <a:p>
            <a:endParaRPr lang="ru-RU" dirty="0">
              <a:solidFill>
                <a:srgbClr val="222222"/>
              </a:solidFill>
              <a:latin typeface="-apple-system"/>
            </a:endParaRPr>
          </a:p>
          <a:p>
            <a:endParaRPr lang="ru-RU" dirty="0" smtClean="0">
              <a:solidFill>
                <a:srgbClr val="222222"/>
              </a:solidFill>
              <a:latin typeface="-apple-system"/>
            </a:endParaRPr>
          </a:p>
          <a:p>
            <a:endParaRPr lang="ru-RU" dirty="0">
              <a:solidFill>
                <a:srgbClr val="222222"/>
              </a:solidFill>
              <a:latin typeface="-apple-system"/>
            </a:endParaRPr>
          </a:p>
          <a:p>
            <a:endParaRPr lang="ru-RU" dirty="0" smtClean="0">
              <a:solidFill>
                <a:srgbClr val="222222"/>
              </a:solidFill>
              <a:latin typeface="-apple-system"/>
            </a:endParaRPr>
          </a:p>
          <a:p>
            <a:endParaRPr lang="ru-RU" dirty="0"/>
          </a:p>
        </p:txBody>
      </p:sp>
      <p:pic>
        <p:nvPicPr>
          <p:cNvPr id="4" name="Рисунок 3"/>
          <p:cNvPicPr>
            <a:picLocks noChangeAspect="1"/>
          </p:cNvPicPr>
          <p:nvPr/>
        </p:nvPicPr>
        <p:blipFill>
          <a:blip r:embed="rId3"/>
          <a:stretch>
            <a:fillRect/>
          </a:stretch>
        </p:blipFill>
        <p:spPr>
          <a:xfrm>
            <a:off x="300445" y="2791642"/>
            <a:ext cx="2521131" cy="3622220"/>
          </a:xfrm>
          <a:prstGeom prst="rect">
            <a:avLst/>
          </a:prstGeom>
        </p:spPr>
      </p:pic>
      <p:pic>
        <p:nvPicPr>
          <p:cNvPr id="5" name="Рисунок 4"/>
          <p:cNvPicPr>
            <a:picLocks noChangeAspect="1"/>
          </p:cNvPicPr>
          <p:nvPr/>
        </p:nvPicPr>
        <p:blipFill>
          <a:blip r:embed="rId4"/>
          <a:stretch>
            <a:fillRect/>
          </a:stretch>
        </p:blipFill>
        <p:spPr>
          <a:xfrm>
            <a:off x="3137807" y="2857457"/>
            <a:ext cx="2341603" cy="3490589"/>
          </a:xfrm>
          <a:prstGeom prst="rect">
            <a:avLst/>
          </a:prstGeom>
        </p:spPr>
      </p:pic>
    </p:spTree>
    <p:extLst>
      <p:ext uri="{BB962C8B-B14F-4D97-AF65-F5344CB8AC3E}">
        <p14:creationId xmlns:p14="http://schemas.microsoft.com/office/powerpoint/2010/main" val="17202765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61257" y="418012"/>
            <a:ext cx="11038114" cy="5632311"/>
          </a:xfrm>
          <a:prstGeom prst="rect">
            <a:avLst/>
          </a:prstGeom>
        </p:spPr>
        <p:txBody>
          <a:bodyPr wrap="square">
            <a:spAutoFit/>
          </a:bodyPr>
          <a:lstStyle/>
          <a:p>
            <a:r>
              <a:rPr lang="ru-RU" b="1" dirty="0">
                <a:solidFill>
                  <a:schemeClr val="bg1"/>
                </a:solidFill>
                <a:latin typeface="Arial Narrow" panose="020B0606020202030204" pitchFamily="34" charset="0"/>
              </a:rPr>
              <a:t>Разные </a:t>
            </a:r>
            <a:r>
              <a:rPr lang="ru-RU" b="1" dirty="0" err="1">
                <a:solidFill>
                  <a:schemeClr val="bg1"/>
                </a:solidFill>
                <a:latin typeface="Arial Narrow" panose="020B0606020202030204" pitchFamily="34" charset="0"/>
              </a:rPr>
              <a:t>Control</a:t>
            </a:r>
            <a:endParaRPr lang="ru-RU" b="1" dirty="0">
              <a:solidFill>
                <a:schemeClr val="bg1"/>
              </a:solidFill>
              <a:latin typeface="Arial Narrow" panose="020B0606020202030204" pitchFamily="34" charset="0"/>
            </a:endParaRPr>
          </a:p>
          <a:p>
            <a:r>
              <a:rPr lang="ru-RU" b="1" dirty="0">
                <a:solidFill>
                  <a:schemeClr val="bg1"/>
                </a:solidFill>
                <a:latin typeface="Arial Narrow" panose="020B0606020202030204" pitchFamily="34" charset="0"/>
              </a:rPr>
              <a:t/>
            </a:r>
            <a:br>
              <a:rPr lang="ru-RU" b="1" dirty="0">
                <a:solidFill>
                  <a:schemeClr val="bg1"/>
                </a:solidFill>
                <a:latin typeface="Arial Narrow" panose="020B0606020202030204" pitchFamily="34" charset="0"/>
              </a:rPr>
            </a:br>
            <a:r>
              <a:rPr lang="ru-RU" b="1" dirty="0" err="1">
                <a:solidFill>
                  <a:schemeClr val="bg1"/>
                </a:solidFill>
                <a:latin typeface="Arial Narrow" panose="020B0606020202030204" pitchFamily="34" charset="0"/>
              </a:rPr>
              <a:t>Контролы</a:t>
            </a:r>
            <a:r>
              <a:rPr lang="ru-RU" b="1" dirty="0">
                <a:solidFill>
                  <a:schemeClr val="bg1"/>
                </a:solidFill>
                <a:latin typeface="Arial Narrow" panose="020B0606020202030204" pitchFamily="34" charset="0"/>
              </a:rPr>
              <a:t> платформ </a:t>
            </a:r>
            <a:r>
              <a:rPr lang="ru-RU" b="1" dirty="0">
                <a:solidFill>
                  <a:schemeClr val="bg1"/>
                </a:solidFill>
                <a:latin typeface="Arial Narrow" panose="020B0606020202030204" pitchFamily="34" charset="0"/>
                <a:hlinkClick r:id="rId2"/>
              </a:rPr>
              <a:t>отличаются</a:t>
            </a:r>
            <a:r>
              <a:rPr lang="ru-RU" b="1" dirty="0">
                <a:solidFill>
                  <a:schemeClr val="bg1"/>
                </a:solidFill>
                <a:latin typeface="Arial Narrow" panose="020B0606020202030204" pitchFamily="34" charset="0"/>
              </a:rPr>
              <a:t> только визуально. Можно отметить, что в </a:t>
            </a:r>
            <a:r>
              <a:rPr lang="ru-RU" b="1" dirty="0" err="1">
                <a:solidFill>
                  <a:schemeClr val="bg1"/>
                </a:solidFill>
                <a:latin typeface="Arial Narrow" panose="020B0606020202030204" pitchFamily="34" charset="0"/>
              </a:rPr>
              <a:t>iOS</a:t>
            </a:r>
            <a:r>
              <a:rPr lang="ru-RU" b="1" dirty="0">
                <a:solidFill>
                  <a:schemeClr val="bg1"/>
                </a:solidFill>
                <a:latin typeface="Arial Narrow" panose="020B0606020202030204" pitchFamily="34" charset="0"/>
              </a:rPr>
              <a:t> </a:t>
            </a:r>
            <a:r>
              <a:rPr lang="ru-RU" b="1" dirty="0" err="1">
                <a:solidFill>
                  <a:schemeClr val="bg1"/>
                </a:solidFill>
                <a:latin typeface="Arial Narrow" panose="020B0606020202030204" pitchFamily="34" charset="0"/>
              </a:rPr>
              <a:t>контролы</a:t>
            </a:r>
            <a:r>
              <a:rPr lang="ru-RU" b="1" dirty="0">
                <a:solidFill>
                  <a:schemeClr val="bg1"/>
                </a:solidFill>
                <a:latin typeface="Arial Narrow" panose="020B0606020202030204" pitchFamily="34" charset="0"/>
              </a:rPr>
              <a:t> проще: галочки используются как для </a:t>
            </a:r>
            <a:r>
              <a:rPr lang="ru-RU" b="1" dirty="0" err="1">
                <a:solidFill>
                  <a:schemeClr val="bg1"/>
                </a:solidFill>
                <a:latin typeface="Arial Narrow" panose="020B0606020202030204" pitchFamily="34" charset="0"/>
              </a:rPr>
              <a:t>radiobutton</a:t>
            </a:r>
            <a:r>
              <a:rPr lang="ru-RU" b="1" dirty="0">
                <a:solidFill>
                  <a:schemeClr val="bg1"/>
                </a:solidFill>
                <a:latin typeface="Arial Narrow" panose="020B0606020202030204" pitchFamily="34" charset="0"/>
              </a:rPr>
              <a:t>, так и для </a:t>
            </a:r>
            <a:r>
              <a:rPr lang="ru-RU" b="1" dirty="0" err="1">
                <a:solidFill>
                  <a:schemeClr val="bg1"/>
                </a:solidFill>
                <a:latin typeface="Arial Narrow" panose="020B0606020202030204" pitchFamily="34" charset="0"/>
              </a:rPr>
              <a:t>Checkbox</a:t>
            </a:r>
            <a:r>
              <a:rPr lang="ru-RU" b="1" dirty="0">
                <a:solidFill>
                  <a:schemeClr val="bg1"/>
                </a:solidFill>
                <a:latin typeface="Arial Narrow" panose="020B0606020202030204" pitchFamily="34" charset="0"/>
              </a:rPr>
              <a:t>. В </a:t>
            </a:r>
            <a:r>
              <a:rPr lang="ru-RU" b="1" dirty="0" err="1">
                <a:solidFill>
                  <a:schemeClr val="bg1"/>
                </a:solidFill>
                <a:latin typeface="Arial Narrow" panose="020B0606020202030204" pitchFamily="34" charset="0"/>
              </a:rPr>
              <a:t>Android</a:t>
            </a:r>
            <a:r>
              <a:rPr lang="ru-RU" b="1" dirty="0">
                <a:solidFill>
                  <a:schemeClr val="bg1"/>
                </a:solidFill>
                <a:latin typeface="Arial Narrow" panose="020B0606020202030204" pitchFamily="34" charset="0"/>
              </a:rPr>
              <a:t> они отличаются формой </a:t>
            </a:r>
            <a:r>
              <a:rPr lang="ru-RU" b="1" dirty="0" err="1" smtClean="0">
                <a:solidFill>
                  <a:schemeClr val="bg1"/>
                </a:solidFill>
                <a:latin typeface="Arial Narrow" panose="020B0606020202030204" pitchFamily="34" charset="0"/>
              </a:rPr>
              <a:t>контрола</a:t>
            </a:r>
            <a:endParaRPr lang="ru-RU" b="1" dirty="0" smtClean="0">
              <a:solidFill>
                <a:schemeClr val="bg1"/>
              </a:solidFill>
              <a:latin typeface="Arial Narrow" panose="020B0606020202030204" pitchFamily="34" charset="0"/>
            </a:endParaRPr>
          </a:p>
          <a:p>
            <a:endParaRPr lang="ru-RU" dirty="0">
              <a:solidFill>
                <a:srgbClr val="222222"/>
              </a:solidFill>
              <a:latin typeface="-apple-system"/>
            </a:endParaRPr>
          </a:p>
          <a:p>
            <a:endParaRPr lang="ru-RU" dirty="0" smtClean="0">
              <a:solidFill>
                <a:srgbClr val="222222"/>
              </a:solidFill>
              <a:latin typeface="-apple-system"/>
            </a:endParaRPr>
          </a:p>
          <a:p>
            <a:endParaRPr lang="ru-RU" dirty="0">
              <a:solidFill>
                <a:srgbClr val="222222"/>
              </a:solidFill>
              <a:latin typeface="-apple-system"/>
            </a:endParaRPr>
          </a:p>
          <a:p>
            <a:endParaRPr lang="ru-RU" dirty="0" smtClean="0">
              <a:solidFill>
                <a:srgbClr val="222222"/>
              </a:solidFill>
              <a:latin typeface="-apple-system"/>
            </a:endParaRPr>
          </a:p>
          <a:p>
            <a:endParaRPr lang="ru-RU" dirty="0">
              <a:solidFill>
                <a:srgbClr val="222222"/>
              </a:solidFill>
              <a:latin typeface="-apple-system"/>
            </a:endParaRPr>
          </a:p>
          <a:p>
            <a:endParaRPr lang="ru-RU" dirty="0" smtClean="0">
              <a:solidFill>
                <a:srgbClr val="222222"/>
              </a:solidFill>
              <a:latin typeface="-apple-system"/>
            </a:endParaRPr>
          </a:p>
          <a:p>
            <a:endParaRPr lang="ru-RU" dirty="0">
              <a:solidFill>
                <a:srgbClr val="222222"/>
              </a:solidFill>
              <a:latin typeface="-apple-system"/>
            </a:endParaRPr>
          </a:p>
          <a:p>
            <a:endParaRPr lang="ru-RU" dirty="0" smtClean="0">
              <a:solidFill>
                <a:srgbClr val="222222"/>
              </a:solidFill>
              <a:latin typeface="-apple-system"/>
            </a:endParaRPr>
          </a:p>
          <a:p>
            <a:endParaRPr lang="ru-RU" dirty="0">
              <a:solidFill>
                <a:srgbClr val="222222"/>
              </a:solidFill>
              <a:latin typeface="-apple-system"/>
            </a:endParaRPr>
          </a:p>
          <a:p>
            <a:endParaRPr lang="ru-RU" dirty="0" smtClean="0">
              <a:solidFill>
                <a:srgbClr val="222222"/>
              </a:solidFill>
              <a:latin typeface="-apple-system"/>
            </a:endParaRPr>
          </a:p>
          <a:p>
            <a:endParaRPr lang="ru-RU" dirty="0">
              <a:solidFill>
                <a:srgbClr val="222222"/>
              </a:solidFill>
              <a:latin typeface="-apple-system"/>
            </a:endParaRPr>
          </a:p>
          <a:p>
            <a:endParaRPr lang="ru-RU" dirty="0" smtClean="0">
              <a:solidFill>
                <a:srgbClr val="222222"/>
              </a:solidFill>
              <a:latin typeface="-apple-system"/>
            </a:endParaRPr>
          </a:p>
          <a:p>
            <a:endParaRPr lang="ru-RU" dirty="0">
              <a:solidFill>
                <a:srgbClr val="222222"/>
              </a:solidFill>
              <a:latin typeface="-apple-system"/>
            </a:endParaRPr>
          </a:p>
          <a:p>
            <a:endParaRPr lang="ru-RU" dirty="0" smtClean="0">
              <a:solidFill>
                <a:srgbClr val="222222"/>
              </a:solidFill>
              <a:latin typeface="-apple-system"/>
            </a:endParaRPr>
          </a:p>
          <a:p>
            <a:endParaRPr lang="ru-RU" dirty="0">
              <a:solidFill>
                <a:srgbClr val="222222"/>
              </a:solidFill>
              <a:latin typeface="-apple-system"/>
            </a:endParaRPr>
          </a:p>
          <a:p>
            <a:endParaRPr lang="ru-RU" dirty="0"/>
          </a:p>
        </p:txBody>
      </p:sp>
      <p:pic>
        <p:nvPicPr>
          <p:cNvPr id="3" name="Рисунок 2"/>
          <p:cNvPicPr>
            <a:picLocks noChangeAspect="1"/>
          </p:cNvPicPr>
          <p:nvPr/>
        </p:nvPicPr>
        <p:blipFill>
          <a:blip r:embed="rId3"/>
          <a:stretch>
            <a:fillRect/>
          </a:stretch>
        </p:blipFill>
        <p:spPr>
          <a:xfrm>
            <a:off x="442106" y="1571115"/>
            <a:ext cx="2959264" cy="4700722"/>
          </a:xfrm>
          <a:prstGeom prst="rect">
            <a:avLst/>
          </a:prstGeom>
        </p:spPr>
      </p:pic>
      <p:pic>
        <p:nvPicPr>
          <p:cNvPr id="4" name="Рисунок 3"/>
          <p:cNvPicPr>
            <a:picLocks noChangeAspect="1"/>
          </p:cNvPicPr>
          <p:nvPr/>
        </p:nvPicPr>
        <p:blipFill>
          <a:blip r:embed="rId4"/>
          <a:stretch>
            <a:fillRect/>
          </a:stretch>
        </p:blipFill>
        <p:spPr>
          <a:xfrm>
            <a:off x="6541482" y="1571115"/>
            <a:ext cx="2968279" cy="4700722"/>
          </a:xfrm>
          <a:prstGeom prst="rect">
            <a:avLst/>
          </a:prstGeom>
        </p:spPr>
      </p:pic>
    </p:spTree>
    <p:extLst>
      <p:ext uri="{BB962C8B-B14F-4D97-AF65-F5344CB8AC3E}">
        <p14:creationId xmlns:p14="http://schemas.microsoft.com/office/powerpoint/2010/main" val="34720582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39634" y="235131"/>
            <a:ext cx="8804366" cy="6093976"/>
          </a:xfrm>
          <a:prstGeom prst="rect">
            <a:avLst/>
          </a:prstGeom>
        </p:spPr>
        <p:txBody>
          <a:bodyPr wrap="square">
            <a:spAutoFit/>
          </a:bodyPr>
          <a:lstStyle/>
          <a:p>
            <a:r>
              <a:rPr lang="ru-RU" sz="2000" b="1" u="sng" dirty="0">
                <a:solidFill>
                  <a:schemeClr val="bg1"/>
                </a:solidFill>
                <a:latin typeface="Arial Narrow" panose="020B0606020202030204" pitchFamily="34" charset="0"/>
              </a:rPr>
              <a:t>Разный размер </a:t>
            </a:r>
            <a:r>
              <a:rPr lang="ru-RU" sz="2000" b="1" u="sng" dirty="0" err="1">
                <a:solidFill>
                  <a:schemeClr val="bg1"/>
                </a:solidFill>
                <a:latin typeface="Arial Narrow" panose="020B0606020202030204" pitchFamily="34" charset="0"/>
              </a:rPr>
              <a:t>divider</a:t>
            </a:r>
            <a:endParaRPr lang="ru-RU" sz="2000" b="1" u="sng" dirty="0">
              <a:solidFill>
                <a:schemeClr val="bg1"/>
              </a:solidFill>
              <a:latin typeface="Arial Narrow" panose="020B0606020202030204" pitchFamily="34" charset="0"/>
            </a:endParaRPr>
          </a:p>
          <a:p>
            <a:r>
              <a:rPr lang="ru-RU" sz="2000" dirty="0">
                <a:solidFill>
                  <a:schemeClr val="bg1"/>
                </a:solidFill>
                <a:latin typeface="Arial Narrow" panose="020B0606020202030204" pitchFamily="34" charset="0"/>
              </a:rPr>
              <a:t/>
            </a:r>
            <a:br>
              <a:rPr lang="ru-RU" sz="2000" dirty="0">
                <a:solidFill>
                  <a:schemeClr val="bg1"/>
                </a:solidFill>
                <a:latin typeface="Arial Narrow" panose="020B0606020202030204" pitchFamily="34" charset="0"/>
              </a:rPr>
            </a:br>
            <a:r>
              <a:rPr lang="ru-RU" sz="2000" dirty="0">
                <a:solidFill>
                  <a:schemeClr val="bg1"/>
                </a:solidFill>
                <a:latin typeface="Arial Narrow" panose="020B0606020202030204" pitchFamily="34" charset="0"/>
              </a:rPr>
              <a:t>В </a:t>
            </a:r>
            <a:r>
              <a:rPr lang="ru-RU" sz="2000" dirty="0" err="1">
                <a:solidFill>
                  <a:schemeClr val="bg1"/>
                </a:solidFill>
                <a:latin typeface="Arial Narrow" panose="020B0606020202030204" pitchFamily="34" charset="0"/>
              </a:rPr>
              <a:t>iOS</a:t>
            </a:r>
            <a:r>
              <a:rPr lang="ru-RU" sz="2000" dirty="0">
                <a:solidFill>
                  <a:schemeClr val="bg1"/>
                </a:solidFill>
                <a:latin typeface="Arial Narrow" panose="020B0606020202030204" pitchFamily="34" charset="0"/>
              </a:rPr>
              <a:t> это 0,5 </a:t>
            </a:r>
            <a:r>
              <a:rPr lang="ru-RU" sz="2000" dirty="0" err="1">
                <a:solidFill>
                  <a:schemeClr val="bg1"/>
                </a:solidFill>
                <a:latin typeface="Arial Narrow" panose="020B0606020202030204" pitchFamily="34" charset="0"/>
              </a:rPr>
              <a:t>pt</a:t>
            </a:r>
            <a:r>
              <a:rPr lang="ru-RU" sz="2000" dirty="0">
                <a:solidFill>
                  <a:schemeClr val="bg1"/>
                </a:solidFill>
                <a:latin typeface="Arial Narrow" panose="020B0606020202030204" pitchFamily="34" charset="0"/>
              </a:rPr>
              <a:t>, в </a:t>
            </a:r>
            <a:r>
              <a:rPr lang="ru-RU" sz="2000" dirty="0" err="1">
                <a:solidFill>
                  <a:schemeClr val="bg1"/>
                </a:solidFill>
                <a:latin typeface="Arial Narrow" panose="020B0606020202030204" pitchFamily="34" charset="0"/>
              </a:rPr>
              <a:t>Android</a:t>
            </a:r>
            <a:r>
              <a:rPr lang="ru-RU" sz="2000" dirty="0">
                <a:solidFill>
                  <a:schemeClr val="bg1"/>
                </a:solidFill>
                <a:latin typeface="Arial Narrow" panose="020B0606020202030204" pitchFamily="34" charset="0"/>
              </a:rPr>
              <a:t> — 1 </a:t>
            </a:r>
            <a:r>
              <a:rPr lang="ru-RU" sz="2000" dirty="0" err="1">
                <a:solidFill>
                  <a:schemeClr val="bg1"/>
                </a:solidFill>
                <a:latin typeface="Arial Narrow" panose="020B0606020202030204" pitchFamily="34" charset="0"/>
              </a:rPr>
              <a:t>dp</a:t>
            </a:r>
            <a:r>
              <a:rPr lang="ru-RU" sz="2000" dirty="0">
                <a:solidFill>
                  <a:schemeClr val="bg1"/>
                </a:solidFill>
                <a:latin typeface="Arial Narrow" panose="020B0606020202030204" pitchFamily="34" charset="0"/>
              </a:rPr>
              <a:t>.</a:t>
            </a:r>
            <a:br>
              <a:rPr lang="ru-RU" sz="2000" dirty="0">
                <a:solidFill>
                  <a:schemeClr val="bg1"/>
                </a:solidFill>
                <a:latin typeface="Arial Narrow" panose="020B0606020202030204" pitchFamily="34" charset="0"/>
              </a:rPr>
            </a:br>
            <a:r>
              <a:rPr lang="ru-RU" sz="2000" dirty="0">
                <a:solidFill>
                  <a:schemeClr val="bg1"/>
                </a:solidFill>
                <a:latin typeface="Arial Narrow" panose="020B0606020202030204" pitchFamily="34" charset="0"/>
              </a:rPr>
              <a:t/>
            </a:r>
            <a:br>
              <a:rPr lang="ru-RU" sz="2000" dirty="0">
                <a:solidFill>
                  <a:schemeClr val="bg1"/>
                </a:solidFill>
                <a:latin typeface="Arial Narrow" panose="020B0606020202030204" pitchFamily="34" charset="0"/>
              </a:rPr>
            </a:br>
            <a:r>
              <a:rPr lang="ru-RU" sz="2000" dirty="0">
                <a:solidFill>
                  <a:schemeClr val="bg1"/>
                </a:solidFill>
                <a:latin typeface="Arial Narrow" panose="020B0606020202030204" pitchFamily="34" charset="0"/>
              </a:rPr>
              <a:t>Прочие отличия</a:t>
            </a:r>
          </a:p>
          <a:p>
            <a:r>
              <a:rPr lang="ru-RU" sz="2000" b="1" dirty="0">
                <a:solidFill>
                  <a:schemeClr val="bg1"/>
                </a:solidFill>
                <a:latin typeface="Arial Narrow" panose="020B0606020202030204" pitchFamily="34" charset="0"/>
              </a:rPr>
              <a:t/>
            </a:r>
            <a:br>
              <a:rPr lang="ru-RU" sz="2000" b="1" dirty="0">
                <a:solidFill>
                  <a:schemeClr val="bg1"/>
                </a:solidFill>
                <a:latin typeface="Arial Narrow" panose="020B0606020202030204" pitchFamily="34" charset="0"/>
              </a:rPr>
            </a:br>
            <a:r>
              <a:rPr lang="ru-RU" sz="2000" b="1" dirty="0" smtClean="0">
                <a:solidFill>
                  <a:schemeClr val="bg1"/>
                </a:solidFill>
                <a:latin typeface="Arial Narrow" panose="020B0606020202030204" pitchFamily="34" charset="0"/>
              </a:rPr>
              <a:t> </a:t>
            </a:r>
            <a:r>
              <a:rPr lang="ru-RU" sz="2000" b="1" u="sng" dirty="0">
                <a:solidFill>
                  <a:schemeClr val="bg1"/>
                </a:solidFill>
                <a:latin typeface="Arial Narrow" panose="020B0606020202030204" pitchFamily="34" charset="0"/>
              </a:rPr>
              <a:t>Разные требования к размеру зоны нажатия</a:t>
            </a:r>
          </a:p>
          <a:p>
            <a:r>
              <a:rPr lang="ru-RU" sz="2000" dirty="0">
                <a:solidFill>
                  <a:schemeClr val="bg1"/>
                </a:solidFill>
                <a:latin typeface="Arial Narrow" panose="020B0606020202030204" pitchFamily="34" charset="0"/>
              </a:rPr>
              <a:t/>
            </a:r>
            <a:br>
              <a:rPr lang="ru-RU" sz="2000" dirty="0">
                <a:solidFill>
                  <a:schemeClr val="bg1"/>
                </a:solidFill>
                <a:latin typeface="Arial Narrow" panose="020B0606020202030204" pitchFamily="34" charset="0"/>
              </a:rPr>
            </a:br>
            <a:r>
              <a:rPr lang="ru-RU" sz="2000" dirty="0">
                <a:solidFill>
                  <a:schemeClr val="bg1"/>
                </a:solidFill>
                <a:latin typeface="Arial Narrow" panose="020B0606020202030204" pitchFamily="34" charset="0"/>
              </a:rPr>
              <a:t>По </a:t>
            </a:r>
            <a:r>
              <a:rPr lang="ru-RU" sz="2000" dirty="0" err="1">
                <a:solidFill>
                  <a:schemeClr val="bg1"/>
                </a:solidFill>
                <a:latin typeface="Arial Narrow" panose="020B0606020202030204" pitchFamily="34" charset="0"/>
              </a:rPr>
              <a:t>гайдлайнам</a:t>
            </a:r>
            <a:r>
              <a:rPr lang="ru-RU" sz="2000" dirty="0">
                <a:solidFill>
                  <a:schemeClr val="bg1"/>
                </a:solidFill>
                <a:latin typeface="Arial Narrow" panose="020B0606020202030204" pitchFamily="34" charset="0"/>
              </a:rPr>
              <a:t> минимальная зона нажатия в </a:t>
            </a:r>
            <a:r>
              <a:rPr lang="ru-RU" sz="2000" dirty="0" err="1">
                <a:solidFill>
                  <a:schemeClr val="bg1"/>
                </a:solidFill>
                <a:latin typeface="Arial Narrow" panose="020B0606020202030204" pitchFamily="34" charset="0"/>
              </a:rPr>
              <a:t>iOS</a:t>
            </a:r>
            <a:r>
              <a:rPr lang="ru-RU" sz="2000" dirty="0">
                <a:solidFill>
                  <a:schemeClr val="bg1"/>
                </a:solidFill>
                <a:latin typeface="Arial Narrow" panose="020B0606020202030204" pitchFamily="34" charset="0"/>
              </a:rPr>
              <a:t> — 44 x 44 </a:t>
            </a:r>
            <a:r>
              <a:rPr lang="ru-RU" sz="2000" dirty="0" err="1">
                <a:solidFill>
                  <a:schemeClr val="bg1"/>
                </a:solidFill>
                <a:latin typeface="Arial Narrow" panose="020B0606020202030204" pitchFamily="34" charset="0"/>
              </a:rPr>
              <a:t>pt</a:t>
            </a:r>
            <a:r>
              <a:rPr lang="ru-RU" sz="2000" dirty="0">
                <a:solidFill>
                  <a:schemeClr val="bg1"/>
                </a:solidFill>
                <a:latin typeface="Arial Narrow" panose="020B0606020202030204" pitchFamily="34" charset="0"/>
              </a:rPr>
              <a:t>, а в </a:t>
            </a:r>
            <a:r>
              <a:rPr lang="ru-RU" sz="2000" dirty="0" err="1">
                <a:solidFill>
                  <a:schemeClr val="bg1"/>
                </a:solidFill>
                <a:latin typeface="Arial Narrow" panose="020B0606020202030204" pitchFamily="34" charset="0"/>
              </a:rPr>
              <a:t>Android</a:t>
            </a:r>
            <a:r>
              <a:rPr lang="ru-RU" sz="2000" dirty="0">
                <a:solidFill>
                  <a:schemeClr val="bg1"/>
                </a:solidFill>
                <a:latin typeface="Arial Narrow" panose="020B0606020202030204" pitchFamily="34" charset="0"/>
              </a:rPr>
              <a:t> — 48 x 48 </a:t>
            </a:r>
            <a:r>
              <a:rPr lang="ru-RU" sz="2000" dirty="0" err="1">
                <a:solidFill>
                  <a:schemeClr val="bg1"/>
                </a:solidFill>
                <a:latin typeface="Arial Narrow" panose="020B0606020202030204" pitchFamily="34" charset="0"/>
              </a:rPr>
              <a:t>dp</a:t>
            </a:r>
            <a:r>
              <a:rPr lang="ru-RU" sz="2000" dirty="0" smtClean="0">
                <a:solidFill>
                  <a:schemeClr val="bg1"/>
                </a:solidFill>
                <a:latin typeface="Arial Narrow" panose="020B0606020202030204" pitchFamily="34" charset="0"/>
              </a:rPr>
              <a:t>.</a:t>
            </a:r>
          </a:p>
          <a:p>
            <a:endParaRPr lang="ru-RU" sz="2000" dirty="0" smtClean="0">
              <a:solidFill>
                <a:schemeClr val="bg1"/>
              </a:solidFill>
              <a:latin typeface="Arial Narrow" panose="020B0606020202030204" pitchFamily="34" charset="0"/>
            </a:endParaRPr>
          </a:p>
          <a:p>
            <a:r>
              <a:rPr lang="ru-RU" sz="2000" b="1" dirty="0">
                <a:solidFill>
                  <a:schemeClr val="bg1"/>
                </a:solidFill>
                <a:latin typeface="Arial Narrow" panose="020B0606020202030204" pitchFamily="34" charset="0"/>
              </a:rPr>
              <a:t>Особый паттерн в </a:t>
            </a:r>
            <a:r>
              <a:rPr lang="ru-RU" sz="2000" b="1" dirty="0" err="1">
                <a:solidFill>
                  <a:schemeClr val="bg1"/>
                </a:solidFill>
                <a:latin typeface="Arial Narrow" panose="020B0606020202030204" pitchFamily="34" charset="0"/>
              </a:rPr>
              <a:t>iOS</a:t>
            </a:r>
            <a:r>
              <a:rPr lang="ru-RU" sz="2000" b="1" dirty="0">
                <a:solidFill>
                  <a:schemeClr val="bg1"/>
                </a:solidFill>
                <a:latin typeface="Arial Narrow" panose="020B0606020202030204" pitchFamily="34" charset="0"/>
              </a:rPr>
              <a:t> — </a:t>
            </a:r>
            <a:r>
              <a:rPr lang="ru-RU" sz="2000" b="1" dirty="0" err="1">
                <a:solidFill>
                  <a:schemeClr val="bg1"/>
                </a:solidFill>
                <a:latin typeface="Arial Narrow" panose="020B0606020202030204" pitchFamily="34" charset="0"/>
              </a:rPr>
              <a:t>Undo</a:t>
            </a:r>
            <a:r>
              <a:rPr lang="ru-RU" sz="2000" b="1" dirty="0">
                <a:solidFill>
                  <a:schemeClr val="bg1"/>
                </a:solidFill>
                <a:latin typeface="Arial Narrow" panose="020B0606020202030204" pitchFamily="34" charset="0"/>
              </a:rPr>
              <a:t> </a:t>
            </a:r>
            <a:r>
              <a:rPr lang="ru-RU" sz="2000" b="1" dirty="0" err="1">
                <a:solidFill>
                  <a:schemeClr val="bg1"/>
                </a:solidFill>
                <a:latin typeface="Arial Narrow" panose="020B0606020202030204" pitchFamily="34" charset="0"/>
              </a:rPr>
              <a:t>and</a:t>
            </a:r>
            <a:r>
              <a:rPr lang="ru-RU" sz="2000" b="1" dirty="0">
                <a:solidFill>
                  <a:schemeClr val="bg1"/>
                </a:solidFill>
                <a:latin typeface="Arial Narrow" panose="020B0606020202030204" pitchFamily="34" charset="0"/>
              </a:rPr>
              <a:t> </a:t>
            </a:r>
            <a:r>
              <a:rPr lang="ru-RU" sz="2000" b="1" dirty="0" err="1">
                <a:solidFill>
                  <a:schemeClr val="bg1"/>
                </a:solidFill>
                <a:latin typeface="Arial Narrow" panose="020B0606020202030204" pitchFamily="34" charset="0"/>
              </a:rPr>
              <a:t>Redo</a:t>
            </a:r>
            <a:endParaRPr lang="ru-RU" sz="2000" b="1" dirty="0">
              <a:solidFill>
                <a:schemeClr val="bg1"/>
              </a:solidFill>
              <a:latin typeface="Arial Narrow" panose="020B0606020202030204" pitchFamily="34" charset="0"/>
            </a:endParaRPr>
          </a:p>
          <a:p>
            <a:r>
              <a:rPr lang="ru-RU" sz="2000" dirty="0">
                <a:solidFill>
                  <a:schemeClr val="bg1"/>
                </a:solidFill>
                <a:latin typeface="Arial Narrow" panose="020B0606020202030204" pitchFamily="34" charset="0"/>
              </a:rPr>
              <a:t/>
            </a:r>
            <a:br>
              <a:rPr lang="ru-RU" sz="2000" dirty="0">
                <a:solidFill>
                  <a:schemeClr val="bg1"/>
                </a:solidFill>
                <a:latin typeface="Arial Narrow" panose="020B0606020202030204" pitchFamily="34" charset="0"/>
              </a:rPr>
            </a:br>
            <a:r>
              <a:rPr lang="ru-RU" sz="2000" dirty="0">
                <a:solidFill>
                  <a:schemeClr val="bg1"/>
                </a:solidFill>
                <a:latin typeface="Arial Narrow" panose="020B0606020202030204" pitchFamily="34" charset="0"/>
              </a:rPr>
              <a:t>Это </a:t>
            </a:r>
            <a:r>
              <a:rPr lang="ru-RU" sz="2000" dirty="0">
                <a:solidFill>
                  <a:schemeClr val="bg1"/>
                </a:solidFill>
                <a:latin typeface="Arial Narrow" panose="020B0606020202030204" pitchFamily="34" charset="0"/>
                <a:hlinkClick r:id="rId2"/>
              </a:rPr>
              <a:t>особый паттерн</a:t>
            </a:r>
            <a:r>
              <a:rPr lang="ru-RU" sz="2000" dirty="0">
                <a:solidFill>
                  <a:schemeClr val="bg1"/>
                </a:solidFill>
                <a:latin typeface="Arial Narrow" panose="020B0606020202030204" pitchFamily="34" charset="0"/>
              </a:rPr>
              <a:t> </a:t>
            </a:r>
            <a:r>
              <a:rPr lang="ru-RU" sz="2000" dirty="0" err="1">
                <a:solidFill>
                  <a:schemeClr val="bg1"/>
                </a:solidFill>
                <a:latin typeface="Arial Narrow" panose="020B0606020202030204" pitchFamily="34" charset="0"/>
              </a:rPr>
              <a:t>iOS</a:t>
            </a:r>
            <a:r>
              <a:rPr lang="ru-RU" sz="2000" dirty="0">
                <a:solidFill>
                  <a:schemeClr val="bg1"/>
                </a:solidFill>
                <a:latin typeface="Arial Narrow" panose="020B0606020202030204" pitchFamily="34" charset="0"/>
              </a:rPr>
              <a:t>: если потрясти смартфон, приложение предложит пользователю отменить или повторить последнее совершенное действие. Как правило, этот жест используется для удаления введённого текста</a:t>
            </a:r>
            <a:r>
              <a:rPr lang="ru-RU" sz="2000" dirty="0" smtClean="0">
                <a:solidFill>
                  <a:schemeClr val="bg1"/>
                </a:solidFill>
                <a:latin typeface="Arial Narrow" panose="020B0606020202030204" pitchFamily="34" charset="0"/>
              </a:rPr>
              <a:t>.</a:t>
            </a:r>
          </a:p>
          <a:p>
            <a:r>
              <a:rPr lang="ru-RU" dirty="0"/>
              <a:t/>
            </a:r>
            <a:br>
              <a:rPr lang="ru-RU" dirty="0"/>
            </a:br>
            <a:endParaRPr lang="ru-RU" dirty="0">
              <a:solidFill>
                <a:srgbClr val="222222"/>
              </a:solidFill>
              <a:latin typeface="-apple-system"/>
            </a:endParaRPr>
          </a:p>
          <a:p>
            <a:endParaRPr lang="ru-RU" dirty="0" smtClean="0">
              <a:solidFill>
                <a:srgbClr val="222222"/>
              </a:solidFill>
              <a:latin typeface="-apple-system"/>
            </a:endParaRPr>
          </a:p>
          <a:p>
            <a:endParaRPr lang="ru-RU" dirty="0">
              <a:solidFill>
                <a:srgbClr val="222222"/>
              </a:solidFill>
              <a:latin typeface="-apple-system"/>
            </a:endParaRPr>
          </a:p>
          <a:p>
            <a:endParaRPr lang="ru-RU" dirty="0"/>
          </a:p>
        </p:txBody>
      </p:sp>
    </p:spTree>
    <p:extLst>
      <p:ext uri="{BB962C8B-B14F-4D97-AF65-F5344CB8AC3E}">
        <p14:creationId xmlns:p14="http://schemas.microsoft.com/office/powerpoint/2010/main" val="16876195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43691" y="248194"/>
            <a:ext cx="10868298" cy="3416320"/>
          </a:xfrm>
          <a:prstGeom prst="rect">
            <a:avLst/>
          </a:prstGeom>
        </p:spPr>
        <p:txBody>
          <a:bodyPr wrap="square">
            <a:spAutoFit/>
          </a:bodyPr>
          <a:lstStyle/>
          <a:p>
            <a:r>
              <a:rPr lang="ru-RU" b="1" dirty="0">
                <a:solidFill>
                  <a:schemeClr val="bg1"/>
                </a:solidFill>
              </a:rPr>
              <a:t/>
            </a:r>
            <a:br>
              <a:rPr lang="ru-RU" b="1" dirty="0">
                <a:solidFill>
                  <a:schemeClr val="bg1"/>
                </a:solidFill>
              </a:rPr>
            </a:br>
            <a:r>
              <a:rPr lang="ru-RU" b="1" dirty="0">
                <a:solidFill>
                  <a:schemeClr val="bg1"/>
                </a:solidFill>
              </a:rPr>
              <a:t/>
            </a:r>
            <a:br>
              <a:rPr lang="ru-RU" b="1" dirty="0">
                <a:solidFill>
                  <a:schemeClr val="bg1"/>
                </a:solidFill>
              </a:rPr>
            </a:br>
            <a:r>
              <a:rPr lang="ru-RU" b="1" dirty="0" err="1">
                <a:solidFill>
                  <a:schemeClr val="bg1"/>
                </a:solidFill>
              </a:rPr>
              <a:t>Гайдлайны</a:t>
            </a:r>
            <a:r>
              <a:rPr lang="ru-RU" b="1" dirty="0">
                <a:solidFill>
                  <a:schemeClr val="bg1"/>
                </a:solidFill>
              </a:rPr>
              <a:t> побуждают нас уважать </a:t>
            </a:r>
            <a:r>
              <a:rPr lang="ru-RU" b="1" dirty="0" err="1">
                <a:solidFill>
                  <a:schemeClr val="bg1"/>
                </a:solidFill>
              </a:rPr>
              <a:t>нативные</a:t>
            </a:r>
            <a:r>
              <a:rPr lang="ru-RU" b="1" dirty="0">
                <a:solidFill>
                  <a:schemeClr val="bg1"/>
                </a:solidFill>
              </a:rPr>
              <a:t> решения платформ. При адаптации дизайна под другую платформу всегда есть соблазн продублировать дизайн без изменений. Это вредит пользовательскому опыту и усложняет разработку. Но когда мы видим различия в </a:t>
            </a:r>
            <a:r>
              <a:rPr lang="ru-RU" b="1" dirty="0" err="1">
                <a:solidFill>
                  <a:schemeClr val="bg1"/>
                </a:solidFill>
              </a:rPr>
              <a:t>нативных</a:t>
            </a:r>
            <a:r>
              <a:rPr lang="ru-RU" b="1" dirty="0">
                <a:solidFill>
                  <a:schemeClr val="bg1"/>
                </a:solidFill>
              </a:rPr>
              <a:t> решениях, мы </a:t>
            </a:r>
            <a:r>
              <a:rPr lang="ru-RU" b="1" dirty="0" smtClean="0">
                <a:solidFill>
                  <a:schemeClr val="bg1"/>
                </a:solidFill>
              </a:rPr>
              <a:t>адаптируем, в нашем случае тестируем  </a:t>
            </a:r>
            <a:r>
              <a:rPr lang="ru-RU" b="1" dirty="0">
                <a:solidFill>
                  <a:schemeClr val="bg1"/>
                </a:solidFill>
              </a:rPr>
              <a:t>дизайн правильно.</a:t>
            </a:r>
            <a:br>
              <a:rPr lang="ru-RU" b="1" dirty="0">
                <a:solidFill>
                  <a:schemeClr val="bg1"/>
                </a:solidFill>
              </a:rPr>
            </a:br>
            <a:r>
              <a:rPr lang="ru-RU" b="1" dirty="0" smtClean="0">
                <a:solidFill>
                  <a:schemeClr val="bg1"/>
                </a:solidFill>
              </a:rPr>
              <a:t>А </a:t>
            </a:r>
            <a:r>
              <a:rPr lang="ru-RU" b="1" dirty="0">
                <a:solidFill>
                  <a:schemeClr val="bg1"/>
                </a:solidFill>
              </a:rPr>
              <a:t>если мы хотим внедрить новое, </a:t>
            </a:r>
            <a:r>
              <a:rPr lang="ru-RU" b="1" dirty="0" err="1">
                <a:solidFill>
                  <a:schemeClr val="bg1"/>
                </a:solidFill>
              </a:rPr>
              <a:t>кастомное</a:t>
            </a:r>
            <a:r>
              <a:rPr lang="ru-RU" b="1" dirty="0">
                <a:solidFill>
                  <a:schemeClr val="bg1"/>
                </a:solidFill>
              </a:rPr>
              <a:t> решение, знание </a:t>
            </a:r>
            <a:r>
              <a:rPr lang="ru-RU" b="1" dirty="0" err="1">
                <a:solidFill>
                  <a:schemeClr val="bg1"/>
                </a:solidFill>
              </a:rPr>
              <a:t>гайдлайнов</a:t>
            </a:r>
            <a:r>
              <a:rPr lang="ru-RU" b="1" dirty="0">
                <a:solidFill>
                  <a:schemeClr val="bg1"/>
                </a:solidFill>
              </a:rPr>
              <a:t> помогает </a:t>
            </a:r>
            <a:r>
              <a:rPr lang="ru-RU" b="1" dirty="0" smtClean="0">
                <a:solidFill>
                  <a:schemeClr val="bg1"/>
                </a:solidFill>
              </a:rPr>
              <a:t>аргументировать, протестировать </a:t>
            </a:r>
            <a:r>
              <a:rPr lang="ru-RU" b="1" dirty="0">
                <a:solidFill>
                  <a:schemeClr val="bg1"/>
                </a:solidFill>
              </a:rPr>
              <a:t>это нововведение.</a:t>
            </a:r>
            <a:br>
              <a:rPr lang="ru-RU" b="1" dirty="0">
                <a:solidFill>
                  <a:schemeClr val="bg1"/>
                </a:solidFill>
              </a:rPr>
            </a:br>
            <a:r>
              <a:rPr lang="ru-RU" b="1" dirty="0">
                <a:solidFill>
                  <a:schemeClr val="bg1"/>
                </a:solidFill>
              </a:rPr>
              <a:t/>
            </a:r>
            <a:br>
              <a:rPr lang="ru-RU" b="1" dirty="0">
                <a:solidFill>
                  <a:schemeClr val="bg1"/>
                </a:solidFill>
              </a:rPr>
            </a:br>
            <a:r>
              <a:rPr lang="ru-RU" b="1" dirty="0">
                <a:solidFill>
                  <a:schemeClr val="bg1"/>
                </a:solidFill>
              </a:rPr>
              <a:t>Итого: знание </a:t>
            </a:r>
            <a:r>
              <a:rPr lang="ru-RU" b="1" dirty="0" err="1">
                <a:solidFill>
                  <a:schemeClr val="bg1"/>
                </a:solidFill>
              </a:rPr>
              <a:t>гайдлайнов</a:t>
            </a:r>
            <a:r>
              <a:rPr lang="ru-RU" b="1" dirty="0">
                <a:solidFill>
                  <a:schemeClr val="bg1"/>
                </a:solidFill>
              </a:rPr>
              <a:t> и их отличий — важный навык </a:t>
            </a:r>
            <a:r>
              <a:rPr lang="ru-RU" b="1" dirty="0" err="1" smtClean="0">
                <a:solidFill>
                  <a:schemeClr val="bg1"/>
                </a:solidFill>
              </a:rPr>
              <a:t>тестировщика</a:t>
            </a:r>
            <a:r>
              <a:rPr lang="ru-RU" b="1" dirty="0" smtClean="0">
                <a:solidFill>
                  <a:schemeClr val="bg1"/>
                </a:solidFill>
              </a:rPr>
              <a:t>  </a:t>
            </a:r>
            <a:r>
              <a:rPr lang="ru-RU" b="1" dirty="0">
                <a:solidFill>
                  <a:schemeClr val="bg1"/>
                </a:solidFill>
              </a:rPr>
              <a:t>мобильных приложений.</a:t>
            </a:r>
          </a:p>
        </p:txBody>
      </p:sp>
    </p:spTree>
    <p:extLst>
      <p:ext uri="{BB962C8B-B14F-4D97-AF65-F5344CB8AC3E}">
        <p14:creationId xmlns:p14="http://schemas.microsoft.com/office/powerpoint/2010/main" val="30946555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95943" y="287383"/>
            <a:ext cx="10032274" cy="6955750"/>
          </a:xfrm>
          <a:prstGeom prst="rect">
            <a:avLst/>
          </a:prstGeom>
        </p:spPr>
        <p:txBody>
          <a:bodyPr wrap="square">
            <a:spAutoFit/>
          </a:bodyPr>
          <a:lstStyle/>
          <a:p>
            <a:r>
              <a:rPr lang="ru-RU" sz="2400" b="1" u="sng" dirty="0" smtClean="0">
                <a:solidFill>
                  <a:schemeClr val="bg1"/>
                </a:solidFill>
                <a:latin typeface="Arial Narrow" panose="020B0606020202030204" pitchFamily="34" charset="0"/>
              </a:rPr>
              <a:t>Следование контрольному списку </a:t>
            </a:r>
            <a:r>
              <a:rPr lang="ru-RU" sz="2400" b="1" u="sng" dirty="0" err="1" smtClean="0">
                <a:solidFill>
                  <a:schemeClr val="bg1"/>
                </a:solidFill>
                <a:latin typeface="Arial Narrow" panose="020B0606020202030204" pitchFamily="34" charset="0"/>
              </a:rPr>
              <a:t>локлизации</a:t>
            </a:r>
            <a:r>
              <a:rPr lang="ru-RU" sz="2400" b="1" u="sng" dirty="0" smtClean="0">
                <a:solidFill>
                  <a:schemeClr val="bg1"/>
                </a:solidFill>
                <a:latin typeface="Arial Narrow" panose="020B0606020202030204" pitchFamily="34" charset="0"/>
              </a:rPr>
              <a:t> на этапе подготовке к релизу приложения , а также запуске приложения</a:t>
            </a:r>
          </a:p>
          <a:p>
            <a:pPr algn="just"/>
            <a:r>
              <a:rPr lang="ru-RU" sz="2000" b="1" dirty="0">
                <a:solidFill>
                  <a:schemeClr val="bg1"/>
                </a:solidFill>
                <a:latin typeface="Arial Narrow" panose="020B0606020202030204" pitchFamily="34" charset="0"/>
              </a:rPr>
              <a:t> </a:t>
            </a:r>
            <a:r>
              <a:rPr lang="ru-RU" sz="2000" b="1" dirty="0" smtClean="0">
                <a:solidFill>
                  <a:schemeClr val="bg1"/>
                </a:solidFill>
                <a:latin typeface="Arial Narrow" panose="020B0606020202030204" pitchFamily="34" charset="0"/>
              </a:rPr>
              <a:t>                      </a:t>
            </a:r>
            <a:r>
              <a:rPr lang="ru-RU" sz="2000" b="1" i="1" dirty="0" smtClean="0">
                <a:solidFill>
                  <a:schemeClr val="bg1"/>
                </a:solidFill>
                <a:latin typeface="Arial Narrow" panose="020B0606020202030204" pitchFamily="34" charset="0"/>
              </a:rPr>
              <a:t>ссылка на статью </a:t>
            </a:r>
            <a:r>
              <a:rPr lang="ru-RU" sz="2000" b="1" i="1" dirty="0">
                <a:solidFill>
                  <a:schemeClr val="bg1"/>
                </a:solidFill>
                <a:latin typeface="Arial Narrow" panose="020B0606020202030204" pitchFamily="34" charset="0"/>
              </a:rPr>
              <a:t>по тестированию локализации </a:t>
            </a:r>
            <a:endParaRPr lang="ru-RU" sz="2000" b="1" i="1" dirty="0" smtClean="0">
              <a:solidFill>
                <a:schemeClr val="bg1"/>
              </a:solidFill>
              <a:latin typeface="Arial Narrow" panose="020B0606020202030204" pitchFamily="34" charset="0"/>
            </a:endParaRPr>
          </a:p>
          <a:p>
            <a:pPr algn="just"/>
            <a:r>
              <a:rPr lang="ru-RU" sz="2000" b="1" i="1" dirty="0">
                <a:solidFill>
                  <a:schemeClr val="bg1"/>
                </a:solidFill>
                <a:latin typeface="Arial Narrow" panose="020B0606020202030204" pitchFamily="34" charset="0"/>
              </a:rPr>
              <a:t> </a:t>
            </a:r>
            <a:r>
              <a:rPr lang="ru-RU" sz="2000" b="1" i="1" dirty="0" smtClean="0">
                <a:solidFill>
                  <a:schemeClr val="bg1"/>
                </a:solidFill>
                <a:latin typeface="Arial Narrow" panose="020B0606020202030204" pitchFamily="34" charset="0"/>
              </a:rPr>
              <a:t>                      и   интернационализации</a:t>
            </a:r>
            <a:r>
              <a:rPr lang="ru-RU" sz="2000" b="1" i="1" dirty="0">
                <a:solidFill>
                  <a:schemeClr val="bg1"/>
                </a:solidFill>
                <a:latin typeface="Arial Narrow" panose="020B0606020202030204" pitchFamily="34" charset="0"/>
              </a:rPr>
              <a:t>, а также большой и полезный </a:t>
            </a:r>
            <a:r>
              <a:rPr lang="ru-RU" sz="2000" b="1" i="1" dirty="0" err="1">
                <a:solidFill>
                  <a:schemeClr val="bg1"/>
                </a:solidFill>
                <a:latin typeface="Arial Narrow" panose="020B0606020202030204" pitchFamily="34" charset="0"/>
              </a:rPr>
              <a:t>checklist</a:t>
            </a:r>
            <a:endParaRPr lang="ru-RU" sz="2000" b="1" i="1" dirty="0" smtClean="0">
              <a:solidFill>
                <a:schemeClr val="bg1"/>
              </a:solidFill>
              <a:latin typeface="Arial Narrow" panose="020B0606020202030204" pitchFamily="34" charset="0"/>
            </a:endParaRPr>
          </a:p>
          <a:p>
            <a:endParaRPr lang="ru-RU" sz="2000" b="1" i="1" dirty="0">
              <a:solidFill>
                <a:schemeClr val="bg1"/>
              </a:solidFill>
              <a:latin typeface="Arial Narrow" panose="020B0606020202030204" pitchFamily="34" charset="0"/>
              <a:hlinkClick r:id="rId2"/>
            </a:endParaRPr>
          </a:p>
          <a:p>
            <a:r>
              <a:rPr lang="en-US" sz="2000" b="1" dirty="0" smtClean="0">
                <a:solidFill>
                  <a:schemeClr val="bg1"/>
                </a:solidFill>
                <a:latin typeface="Arial Narrow" panose="020B0606020202030204" pitchFamily="34" charset="0"/>
                <a:hlinkClick r:id="rId2"/>
              </a:rPr>
              <a:t>https</a:t>
            </a:r>
            <a:r>
              <a:rPr lang="en-US" sz="2000" b="1" dirty="0">
                <a:solidFill>
                  <a:schemeClr val="bg1"/>
                </a:solidFill>
                <a:latin typeface="Arial Narrow" panose="020B0606020202030204" pitchFamily="34" charset="0"/>
                <a:hlinkClick r:id="rId2"/>
              </a:rPr>
              <a:t>://m-habr-com.cdn.ampproject.org/c/s/m.habr.com/ru/amp/post/532836</a:t>
            </a:r>
            <a:r>
              <a:rPr lang="en-US" sz="2000" b="1" dirty="0" smtClean="0">
                <a:solidFill>
                  <a:schemeClr val="bg1"/>
                </a:solidFill>
                <a:latin typeface="Arial Narrow" panose="020B0606020202030204" pitchFamily="34" charset="0"/>
                <a:hlinkClick r:id="rId2"/>
              </a:rPr>
              <a:t>/</a:t>
            </a:r>
            <a:endParaRPr lang="ru-RU" sz="2000" b="1" dirty="0" smtClean="0">
              <a:solidFill>
                <a:schemeClr val="bg1"/>
              </a:solidFill>
              <a:latin typeface="Arial Narrow" panose="020B0606020202030204" pitchFamily="34" charset="0"/>
            </a:endParaRPr>
          </a:p>
          <a:p>
            <a:endParaRPr lang="en-US" sz="2000" b="1" dirty="0" smtClean="0">
              <a:solidFill>
                <a:schemeClr val="bg1"/>
              </a:solidFill>
              <a:latin typeface="Arial Narrow" panose="020B0606020202030204" pitchFamily="34" charset="0"/>
            </a:endParaRPr>
          </a:p>
          <a:p>
            <a:r>
              <a:rPr lang="ru-RU" sz="2000" b="1" dirty="0" smtClean="0">
                <a:solidFill>
                  <a:schemeClr val="bg1"/>
                </a:solidFill>
                <a:latin typeface="Arial Narrow" panose="020B0606020202030204" pitchFamily="34" charset="0"/>
              </a:rPr>
              <a:t>локализация </a:t>
            </a:r>
            <a:r>
              <a:rPr lang="ru-RU" sz="2000" b="1" dirty="0">
                <a:solidFill>
                  <a:schemeClr val="bg1"/>
                </a:solidFill>
                <a:latin typeface="Arial Narrow" panose="020B0606020202030204" pitchFamily="34" charset="0"/>
              </a:rPr>
              <a:t>(L10N) и </a:t>
            </a:r>
            <a:r>
              <a:rPr lang="ru-RU" sz="2000" b="1" dirty="0" smtClean="0">
                <a:solidFill>
                  <a:schemeClr val="bg1"/>
                </a:solidFill>
                <a:latin typeface="Arial Narrow" panose="020B0606020202030204" pitchFamily="34" charset="0"/>
              </a:rPr>
              <a:t>интернационализация </a:t>
            </a:r>
            <a:r>
              <a:rPr lang="ru-RU" sz="2000" b="1" dirty="0">
                <a:solidFill>
                  <a:schemeClr val="bg1"/>
                </a:solidFill>
                <a:latin typeface="Arial Narrow" panose="020B0606020202030204" pitchFamily="34" charset="0"/>
              </a:rPr>
              <a:t>(I18N</a:t>
            </a:r>
            <a:r>
              <a:rPr lang="ru-RU" sz="2000" b="1" dirty="0" smtClean="0">
                <a:solidFill>
                  <a:schemeClr val="bg1"/>
                </a:solidFill>
                <a:latin typeface="Arial Narrow" panose="020B0606020202030204" pitchFamily="34" charset="0"/>
              </a:rPr>
              <a:t>)</a:t>
            </a:r>
          </a:p>
          <a:p>
            <a:r>
              <a:rPr lang="ru-RU" sz="2000" b="1" i="1" dirty="0">
                <a:solidFill>
                  <a:schemeClr val="bg1"/>
                </a:solidFill>
                <a:latin typeface="Arial Narrow" panose="020B0606020202030204" pitchFamily="34" charset="0"/>
              </a:rPr>
              <a:t>Локализация</a:t>
            </a:r>
            <a:r>
              <a:rPr lang="ru-RU" sz="2000" b="1" dirty="0">
                <a:solidFill>
                  <a:schemeClr val="bg1"/>
                </a:solidFill>
                <a:latin typeface="Arial Narrow" panose="020B0606020202030204" pitchFamily="34" charset="0"/>
              </a:rPr>
              <a:t> — это перевод и культурная адаптация продукта к особенностям определенной страны или региона</a:t>
            </a:r>
            <a:r>
              <a:rPr lang="ru-RU" sz="2000" b="1" dirty="0" smtClean="0">
                <a:solidFill>
                  <a:schemeClr val="bg1"/>
                </a:solidFill>
                <a:latin typeface="Arial Narrow" panose="020B0606020202030204" pitchFamily="34" charset="0"/>
              </a:rPr>
              <a:t>.</a:t>
            </a:r>
          </a:p>
          <a:p>
            <a:r>
              <a:rPr lang="ru-RU" sz="2000" b="1" dirty="0">
                <a:solidFill>
                  <a:schemeClr val="bg1"/>
                </a:solidFill>
                <a:latin typeface="Arial Narrow" panose="020B0606020202030204" pitchFamily="34" charset="0"/>
              </a:rPr>
              <a:t> </a:t>
            </a:r>
            <a:r>
              <a:rPr lang="ru-RU" sz="2000" b="1" dirty="0" smtClean="0">
                <a:solidFill>
                  <a:schemeClr val="bg1"/>
                </a:solidFill>
                <a:latin typeface="Arial Narrow" panose="020B0606020202030204" pitchFamily="34" charset="0"/>
              </a:rPr>
              <a:t>Было </a:t>
            </a:r>
            <a:r>
              <a:rPr lang="ru-RU" sz="2000" b="1" dirty="0">
                <a:solidFill>
                  <a:schemeClr val="bg1"/>
                </a:solidFill>
                <a:latin typeface="Arial Narrow" panose="020B0606020202030204" pitchFamily="34" charset="0"/>
              </a:rPr>
              <a:t>бы удобно создать продукт, в котором региональные и культурные особенности (текст, картинки, форматы даты, времени и т.п.) будут вынесены в отдельные блоки (никакого </a:t>
            </a:r>
            <a:r>
              <a:rPr lang="ru-RU" sz="2000" b="1" dirty="0" err="1">
                <a:solidFill>
                  <a:schemeClr val="bg1"/>
                </a:solidFill>
                <a:latin typeface="Arial Narrow" panose="020B0606020202030204" pitchFamily="34" charset="0"/>
              </a:rPr>
              <a:t>хардкода</a:t>
            </a:r>
            <a:r>
              <a:rPr lang="ru-RU" sz="2000" b="1" dirty="0">
                <a:solidFill>
                  <a:schemeClr val="bg1"/>
                </a:solidFill>
                <a:latin typeface="Arial Narrow" panose="020B0606020202030204" pitchFamily="34" charset="0"/>
              </a:rPr>
              <a:t> в переводимых местах), которые будут подгружаться при использовании того или иного региона/страны. Данный набор ресурсов называют "</a:t>
            </a:r>
            <a:r>
              <a:rPr lang="ru-RU" sz="2000" b="1" dirty="0" err="1">
                <a:solidFill>
                  <a:schemeClr val="bg1"/>
                </a:solidFill>
                <a:latin typeface="Arial Narrow" panose="020B0606020202030204" pitchFamily="34" charset="0"/>
              </a:rPr>
              <a:t>локалью</a:t>
            </a:r>
            <a:r>
              <a:rPr lang="ru-RU" sz="2000" b="1" dirty="0">
                <a:solidFill>
                  <a:schemeClr val="bg1"/>
                </a:solidFill>
                <a:latin typeface="Arial Narrow" panose="020B0606020202030204" pitchFamily="34" charset="0"/>
              </a:rPr>
              <a:t>" (</a:t>
            </a:r>
            <a:r>
              <a:rPr lang="ru-RU" sz="2000" b="1" dirty="0" err="1">
                <a:solidFill>
                  <a:schemeClr val="bg1"/>
                </a:solidFill>
                <a:latin typeface="Arial Narrow" panose="020B0606020202030204" pitchFamily="34" charset="0"/>
              </a:rPr>
              <a:t>locale</a:t>
            </a:r>
            <a:r>
              <a:rPr lang="ru-RU" sz="2000" b="1" dirty="0" smtClean="0">
                <a:solidFill>
                  <a:schemeClr val="bg1"/>
                </a:solidFill>
                <a:latin typeface="Arial Narrow" panose="020B0606020202030204" pitchFamily="34" charset="0"/>
              </a:rPr>
              <a:t>)- такой подход имеет ряд плюсов.</a:t>
            </a:r>
          </a:p>
          <a:p>
            <a:r>
              <a:rPr lang="ru-RU" sz="2000" b="1" dirty="0">
                <a:solidFill>
                  <a:schemeClr val="bg1"/>
                </a:solidFill>
                <a:latin typeface="Arial Narrow" panose="020B0606020202030204" pitchFamily="34" charset="0"/>
              </a:rPr>
              <a:t>Баги, найденные при тестировании локализации, как правило, будут связаны непосредственно с </a:t>
            </a:r>
            <a:r>
              <a:rPr lang="ru-RU" sz="2000" b="1" dirty="0" err="1">
                <a:solidFill>
                  <a:schemeClr val="bg1"/>
                </a:solidFill>
                <a:latin typeface="Arial Narrow" panose="020B0606020202030204" pitchFamily="34" charset="0"/>
              </a:rPr>
              <a:t>локалью</a:t>
            </a:r>
            <a:r>
              <a:rPr lang="ru-RU" sz="2000" b="1" dirty="0">
                <a:solidFill>
                  <a:schemeClr val="bg1"/>
                </a:solidFill>
                <a:latin typeface="Arial Narrow" panose="020B0606020202030204" pitchFamily="34" charset="0"/>
              </a:rPr>
              <a:t>, а не с самим приложением. Если баг связан с кодом приложения, то скорее всего проблема связана с тем, что данный ресурс не был вынесен в </a:t>
            </a:r>
            <a:r>
              <a:rPr lang="ru-RU" sz="2000" b="1" dirty="0" err="1">
                <a:solidFill>
                  <a:schemeClr val="bg1"/>
                </a:solidFill>
                <a:latin typeface="Arial Narrow" panose="020B0606020202030204" pitchFamily="34" charset="0"/>
              </a:rPr>
              <a:t>локаль</a:t>
            </a:r>
            <a:r>
              <a:rPr lang="ru-RU" sz="2000" b="1" dirty="0">
                <a:solidFill>
                  <a:schemeClr val="bg1"/>
                </a:solidFill>
                <a:latin typeface="Arial Narrow" panose="020B0606020202030204" pitchFamily="34" charset="0"/>
              </a:rPr>
              <a:t> или не был переведён, т.е. это баг интернационализации вашего приложения, либо самой новой </a:t>
            </a:r>
            <a:r>
              <a:rPr lang="ru-RU" sz="2000" b="1" dirty="0" err="1">
                <a:solidFill>
                  <a:schemeClr val="bg1"/>
                </a:solidFill>
                <a:latin typeface="Arial Narrow" panose="020B0606020202030204" pitchFamily="34" charset="0"/>
              </a:rPr>
              <a:t>локали</a:t>
            </a:r>
            <a:r>
              <a:rPr lang="ru-RU" sz="2000" b="1" dirty="0">
                <a:solidFill>
                  <a:schemeClr val="bg1"/>
                </a:solidFill>
                <a:latin typeface="Arial Narrow" panose="020B0606020202030204" pitchFamily="34" charset="0"/>
              </a:rPr>
              <a:t>.</a:t>
            </a:r>
          </a:p>
          <a:p>
            <a:endParaRPr lang="ru-RU" sz="2000" b="1" dirty="0">
              <a:solidFill>
                <a:schemeClr val="bg1"/>
              </a:solidFill>
              <a:latin typeface="Arial Narrow" panose="020B0606020202030204" pitchFamily="34" charset="0"/>
            </a:endParaRPr>
          </a:p>
          <a:p>
            <a:endParaRPr lang="ru-RU" dirty="0" smtClean="0">
              <a:solidFill>
                <a:srgbClr val="333333"/>
              </a:solidFill>
              <a:latin typeface="Fira Sans"/>
            </a:endParaRPr>
          </a:p>
        </p:txBody>
      </p:sp>
      <p:sp>
        <p:nvSpPr>
          <p:cNvPr id="3" name="Стрелка вниз 2"/>
          <p:cNvSpPr/>
          <p:nvPr/>
        </p:nvSpPr>
        <p:spPr>
          <a:xfrm flipH="1">
            <a:off x="600891" y="1227907"/>
            <a:ext cx="978408" cy="692331"/>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971725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048000" y="-495151"/>
            <a:ext cx="6096000" cy="307777"/>
          </a:xfrm>
          <a:prstGeom prst="rect">
            <a:avLst/>
          </a:prstGeom>
        </p:spPr>
        <p:txBody>
          <a:bodyPr>
            <a:spAutoFit/>
          </a:bodyPr>
          <a:lstStyle/>
          <a:p>
            <a:endParaRPr lang="ru-RU" sz="1400" b="0" i="0" dirty="0">
              <a:solidFill>
                <a:srgbClr val="111111"/>
              </a:solidFill>
              <a:effectLst/>
              <a:latin typeface="Arial Narrow" panose="020B0606020202030204" pitchFamily="34" charset="0"/>
            </a:endParaRPr>
          </a:p>
        </p:txBody>
      </p:sp>
      <p:sp>
        <p:nvSpPr>
          <p:cNvPr id="3" name="Прямоугольник 2"/>
          <p:cNvSpPr/>
          <p:nvPr/>
        </p:nvSpPr>
        <p:spPr>
          <a:xfrm>
            <a:off x="248193" y="261257"/>
            <a:ext cx="11103430" cy="6463308"/>
          </a:xfrm>
          <a:prstGeom prst="rect">
            <a:avLst/>
          </a:prstGeom>
        </p:spPr>
        <p:txBody>
          <a:bodyPr wrap="square">
            <a:spAutoFit/>
          </a:bodyPr>
          <a:lstStyle/>
          <a:p>
            <a:r>
              <a:rPr lang="ru-RU" b="1" i="1" u="sng" dirty="0">
                <a:solidFill>
                  <a:schemeClr val="bg1"/>
                </a:solidFill>
                <a:latin typeface="Arial Narrow" panose="020B0606020202030204" pitchFamily="34" charset="0"/>
              </a:rPr>
              <a:t>Интернационализация (I18N)</a:t>
            </a:r>
          </a:p>
          <a:p>
            <a:r>
              <a:rPr lang="ru-RU" sz="1400" b="1" dirty="0">
                <a:solidFill>
                  <a:schemeClr val="bg1"/>
                </a:solidFill>
                <a:latin typeface="Arial Narrow" panose="020B0606020202030204" pitchFamily="34" charset="0"/>
              </a:rPr>
              <a:t/>
            </a:r>
            <a:br>
              <a:rPr lang="ru-RU" sz="1400" b="1" dirty="0">
                <a:solidFill>
                  <a:schemeClr val="bg1"/>
                </a:solidFill>
                <a:latin typeface="Arial Narrow" panose="020B0606020202030204" pitchFamily="34" charset="0"/>
              </a:rPr>
            </a:br>
            <a:r>
              <a:rPr lang="ru-RU" sz="1400" b="1" dirty="0">
                <a:solidFill>
                  <a:schemeClr val="bg1"/>
                </a:solidFill>
                <a:latin typeface="Arial Narrow" panose="020B0606020202030204" pitchFamily="34" charset="0"/>
              </a:rPr>
              <a:t>Звучит интересно, но как же нам заставить всё это работать именно в таком виде? Тут нам на помощь приходит интернационализация. Интернационализация — процесс разработки приложения, при котором код самого приложения проще, дешевле и быстрее. Реализацию I18N обычно начинают на ранних этапах проекта, чтобы подготовить ваш продукт к будущей локализации. независим от любых языковых и культурных особенностей региона/страны (</a:t>
            </a:r>
            <a:r>
              <a:rPr lang="ru-RU" sz="1400" b="1" dirty="0" err="1">
                <a:solidFill>
                  <a:schemeClr val="bg1"/>
                </a:solidFill>
                <a:latin typeface="Arial Narrow" panose="020B0606020202030204" pitchFamily="34" charset="0"/>
              </a:rPr>
              <a:t>cultural</a:t>
            </a:r>
            <a:r>
              <a:rPr lang="ru-RU" sz="1400" b="1" dirty="0">
                <a:solidFill>
                  <a:schemeClr val="bg1"/>
                </a:solidFill>
                <a:latin typeface="Arial Narrow" panose="020B0606020202030204" pitchFamily="34" charset="0"/>
              </a:rPr>
              <a:t> </a:t>
            </a:r>
            <a:r>
              <a:rPr lang="ru-RU" sz="1400" b="1" dirty="0" err="1">
                <a:solidFill>
                  <a:schemeClr val="bg1"/>
                </a:solidFill>
                <a:latin typeface="Arial Narrow" panose="020B0606020202030204" pitchFamily="34" charset="0"/>
              </a:rPr>
              <a:t>specific</a:t>
            </a:r>
            <a:r>
              <a:rPr lang="ru-RU" sz="1400" b="1" dirty="0">
                <a:solidFill>
                  <a:schemeClr val="bg1"/>
                </a:solidFill>
                <a:latin typeface="Arial Narrow" panose="020B0606020202030204" pitchFamily="34" charset="0"/>
              </a:rPr>
              <a:t> </a:t>
            </a:r>
            <a:r>
              <a:rPr lang="ru-RU" sz="1400" b="1" dirty="0" err="1">
                <a:solidFill>
                  <a:schemeClr val="bg1"/>
                </a:solidFill>
                <a:latin typeface="Arial Narrow" panose="020B0606020202030204" pitchFamily="34" charset="0"/>
              </a:rPr>
              <a:t>data</a:t>
            </a:r>
            <a:r>
              <a:rPr lang="ru-RU" sz="1400" b="1" dirty="0">
                <a:solidFill>
                  <a:schemeClr val="bg1"/>
                </a:solidFill>
                <a:latin typeface="Arial Narrow" panose="020B0606020202030204" pitchFamily="34" charset="0"/>
              </a:rPr>
              <a:t>). </a:t>
            </a:r>
            <a:r>
              <a:rPr lang="ru-RU" sz="1400" b="1" dirty="0" err="1">
                <a:solidFill>
                  <a:schemeClr val="bg1"/>
                </a:solidFill>
                <a:latin typeface="Arial Narrow" panose="020B0606020202030204" pitchFamily="34" charset="0"/>
              </a:rPr>
              <a:t>Internationalization</a:t>
            </a:r>
            <a:r>
              <a:rPr lang="ru-RU" sz="1400" b="1" dirty="0">
                <a:solidFill>
                  <a:schemeClr val="bg1"/>
                </a:solidFill>
                <a:latin typeface="Arial Narrow" panose="020B0606020202030204" pitchFamily="34" charset="0"/>
              </a:rPr>
              <a:t> принято сокращать как "I18N", где 18 — это число символов между "I" и "N". Суть интернационализации в том, чтобы сделать процесс локализации </a:t>
            </a:r>
          </a:p>
          <a:p>
            <a:r>
              <a:rPr lang="ru-RU" sz="1400" b="1" dirty="0">
                <a:solidFill>
                  <a:schemeClr val="bg1"/>
                </a:solidFill>
                <a:latin typeface="Arial Narrow" panose="020B0606020202030204" pitchFamily="34" charset="0"/>
              </a:rPr>
              <a:t/>
            </a:r>
            <a:br>
              <a:rPr lang="ru-RU" sz="1400" b="1" dirty="0">
                <a:solidFill>
                  <a:schemeClr val="bg1"/>
                </a:solidFill>
                <a:latin typeface="Arial Narrow" panose="020B0606020202030204" pitchFamily="34" charset="0"/>
              </a:rPr>
            </a:br>
            <a:r>
              <a:rPr lang="ru-RU" sz="1400" b="1" dirty="0">
                <a:solidFill>
                  <a:schemeClr val="bg1"/>
                </a:solidFill>
                <a:latin typeface="Arial Narrow" panose="020B0606020202030204" pitchFamily="34" charset="0"/>
              </a:rPr>
              <a:t>Во время процесса интернационализации определяют, </a:t>
            </a:r>
            <a:r>
              <a:rPr lang="ru-RU" b="1" dirty="0">
                <a:solidFill>
                  <a:schemeClr val="bg1"/>
                </a:solidFill>
                <a:latin typeface="Arial Narrow" panose="020B0606020202030204" pitchFamily="34" charset="0"/>
              </a:rPr>
              <a:t>что будет изменяться для будущих </a:t>
            </a:r>
            <a:r>
              <a:rPr lang="ru-RU" b="1" dirty="0" err="1">
                <a:solidFill>
                  <a:schemeClr val="bg1"/>
                </a:solidFill>
                <a:latin typeface="Arial Narrow" panose="020B0606020202030204" pitchFamily="34" charset="0"/>
              </a:rPr>
              <a:t>локалей</a:t>
            </a:r>
            <a:r>
              <a:rPr lang="ru-RU" b="1" dirty="0">
                <a:solidFill>
                  <a:schemeClr val="bg1"/>
                </a:solidFill>
                <a:latin typeface="Arial Narrow" panose="020B0606020202030204" pitchFamily="34" charset="0"/>
              </a:rPr>
              <a:t> </a:t>
            </a:r>
            <a:r>
              <a:rPr lang="ru-RU" sz="1400" b="1" dirty="0">
                <a:solidFill>
                  <a:schemeClr val="bg1"/>
                </a:solidFill>
                <a:latin typeface="Arial Narrow" panose="020B0606020202030204" pitchFamily="34" charset="0"/>
              </a:rPr>
              <a:t>(например текст, изображения и т.п.) и выносят эти данные во внешние файлы. Также во время интернационализации нужно добавить возможность изменять календари, форматы даты, времени, цифр, денежных символов и в целом символов, специфичных для определенных языков и многое другое. Как итог, в идеальном варианте, добавление новой </a:t>
            </a:r>
            <a:r>
              <a:rPr lang="ru-RU" sz="1400" b="1" dirty="0" err="1">
                <a:solidFill>
                  <a:schemeClr val="bg1"/>
                </a:solidFill>
                <a:latin typeface="Arial Narrow" panose="020B0606020202030204" pitchFamily="34" charset="0"/>
              </a:rPr>
              <a:t>локали</a:t>
            </a:r>
            <a:r>
              <a:rPr lang="ru-RU" sz="1400" b="1" dirty="0">
                <a:solidFill>
                  <a:schemeClr val="bg1"/>
                </a:solidFill>
                <a:latin typeface="Arial Narrow" panose="020B0606020202030204" pitchFamily="34" charset="0"/>
              </a:rPr>
              <a:t> не должно требовать от нас изменения исходного кода продукта</a:t>
            </a:r>
            <a:r>
              <a:rPr lang="ru-RU" sz="1400" b="1" dirty="0" smtClean="0">
                <a:solidFill>
                  <a:schemeClr val="bg1"/>
                </a:solidFill>
                <a:latin typeface="Arial Narrow" panose="020B0606020202030204" pitchFamily="34" charset="0"/>
              </a:rPr>
              <a:t>! ЭТО ПРОСТОР ДЛЯ РАБОТЫ ТЕСТЕРОВЩИКА)))</a:t>
            </a:r>
          </a:p>
          <a:p>
            <a:endParaRPr lang="ru-RU" sz="1400" b="1" dirty="0" smtClean="0">
              <a:solidFill>
                <a:schemeClr val="bg1"/>
              </a:solidFill>
              <a:latin typeface="Arial Narrow" panose="020B0606020202030204" pitchFamily="34" charset="0"/>
            </a:endParaRPr>
          </a:p>
          <a:p>
            <a:r>
              <a:rPr lang="ru-RU" sz="1600" b="1" u="sng" dirty="0">
                <a:solidFill>
                  <a:schemeClr val="bg1"/>
                </a:solidFill>
                <a:latin typeface="Arial Narrow" panose="020B0606020202030204" pitchFamily="34" charset="0"/>
              </a:rPr>
              <a:t>Локализация (</a:t>
            </a:r>
            <a:r>
              <a:rPr lang="ru-RU" sz="1600" b="1" u="sng" dirty="0" err="1">
                <a:solidFill>
                  <a:schemeClr val="bg1"/>
                </a:solidFill>
                <a:latin typeface="Arial Narrow" panose="020B0606020202030204" pitchFamily="34" charset="0"/>
              </a:rPr>
              <a:t>localization</a:t>
            </a:r>
            <a:r>
              <a:rPr lang="ru-RU" sz="1600" b="1" u="sng" dirty="0">
                <a:solidFill>
                  <a:schemeClr val="bg1"/>
                </a:solidFill>
                <a:latin typeface="Arial Narrow" panose="020B0606020202030204" pitchFamily="34" charset="0"/>
              </a:rPr>
              <a:t> или L10N) — это процесс перевода и культурной адаптации продукта к особенностям определенной страны, региона</a:t>
            </a:r>
            <a:r>
              <a:rPr lang="ru-RU" sz="1400" b="1" dirty="0">
                <a:solidFill>
                  <a:schemeClr val="bg1"/>
                </a:solidFill>
                <a:latin typeface="Arial Narrow" panose="020B0606020202030204" pitchFamily="34" charset="0"/>
              </a:rPr>
              <a:t>. Как упоминалось выше, на этой стадии участники разработки продукта работают с </a:t>
            </a:r>
            <a:r>
              <a:rPr lang="ru-RU" sz="1400" b="1" dirty="0" err="1">
                <a:solidFill>
                  <a:schemeClr val="bg1"/>
                </a:solidFill>
                <a:latin typeface="Arial Narrow" panose="020B0606020202030204" pitchFamily="34" charset="0"/>
              </a:rPr>
              <a:t>локалями</a:t>
            </a:r>
            <a:r>
              <a:rPr lang="ru-RU" sz="1400" b="1" dirty="0">
                <a:solidFill>
                  <a:schemeClr val="bg1"/>
                </a:solidFill>
                <a:latin typeface="Arial Narrow" panose="020B0606020202030204" pitchFamily="34" charset="0"/>
              </a:rPr>
              <a:t> — внешними ресурсами (файлами), которые подгружаются приложением для загрузки локализации для вашей страны/региона. Нюансов, на которые стоит обратить внимание, очень большое количество и их я приведу в разделе с </a:t>
            </a:r>
            <a:r>
              <a:rPr lang="ru-RU" sz="1400" b="1" dirty="0" err="1">
                <a:solidFill>
                  <a:schemeClr val="bg1"/>
                </a:solidFill>
                <a:latin typeface="Arial Narrow" panose="020B0606020202030204" pitchFamily="34" charset="0"/>
              </a:rPr>
              <a:t>чеклистом</a:t>
            </a:r>
            <a:r>
              <a:rPr lang="ru-RU" sz="1400" b="1" dirty="0">
                <a:solidFill>
                  <a:schemeClr val="bg1"/>
                </a:solidFill>
                <a:latin typeface="Arial Narrow" panose="020B0606020202030204" pitchFamily="34" charset="0"/>
              </a:rPr>
              <a:t> ниже, а пока хочу выделить основные зоны локализации:</a:t>
            </a:r>
          </a:p>
          <a:p>
            <a:pPr lvl="0"/>
            <a:r>
              <a:rPr lang="ru-RU" sz="1400" b="1" dirty="0">
                <a:solidFill>
                  <a:schemeClr val="bg1"/>
                </a:solidFill>
                <a:latin typeface="Arial Narrow" panose="020B0606020202030204" pitchFamily="34" charset="0"/>
              </a:rPr>
              <a:t>текст и связанные с ним функции (например сортировка, поиск, поддержка спец. символов и т.п.); документация (мануалы, </a:t>
            </a:r>
            <a:r>
              <a:rPr lang="ru-RU" sz="1400" b="1" dirty="0" err="1">
                <a:solidFill>
                  <a:schemeClr val="bg1"/>
                </a:solidFill>
                <a:latin typeface="Arial Narrow" panose="020B0606020202030204" pitchFamily="34" charset="0"/>
              </a:rPr>
              <a:t>гайды</a:t>
            </a:r>
            <a:r>
              <a:rPr lang="ru-RU" sz="1400" b="1" dirty="0">
                <a:solidFill>
                  <a:schemeClr val="bg1"/>
                </a:solidFill>
                <a:latin typeface="Arial Narrow" panose="020B0606020202030204" pitchFamily="34" charset="0"/>
              </a:rPr>
              <a:t>, FAQ, </a:t>
            </a:r>
            <a:r>
              <a:rPr lang="ru-RU" sz="1400" b="1" dirty="0" err="1">
                <a:solidFill>
                  <a:schemeClr val="bg1"/>
                </a:solidFill>
                <a:latin typeface="Arial Narrow" panose="020B0606020202030204" pitchFamily="34" charset="0"/>
              </a:rPr>
              <a:t>helps</a:t>
            </a:r>
            <a:r>
              <a:rPr lang="ru-RU" sz="1400" b="1" dirty="0">
                <a:solidFill>
                  <a:schemeClr val="bg1"/>
                </a:solidFill>
                <a:latin typeface="Arial Narrow" panose="020B0606020202030204" pitchFamily="34" charset="0"/>
              </a:rPr>
              <a:t> и т.п.); форматы даты и времени; формат чисел; формат денежных величин; поддержка различных календарей; изображения (картинки, иконки); звук (в частности, озвучка, если таковая имеется); реклама (текстовая, аудио, видео)</a:t>
            </a:r>
          </a:p>
          <a:p>
            <a:r>
              <a:rPr lang="ru-RU" sz="1400" b="1" dirty="0">
                <a:solidFill>
                  <a:schemeClr val="bg1"/>
                </a:solidFill>
                <a:latin typeface="Arial Narrow" panose="020B0606020202030204" pitchFamily="34" charset="0"/>
              </a:rPr>
              <a:t>и  НАШЕ ЛЮБИМОЕ и т.д</a:t>
            </a:r>
            <a:r>
              <a:rPr lang="ru-RU" sz="1400" b="1" dirty="0" smtClean="0">
                <a:solidFill>
                  <a:schemeClr val="bg1"/>
                </a:solidFill>
                <a:latin typeface="Arial Narrow" panose="020B0606020202030204" pitchFamily="34" charset="0"/>
              </a:rPr>
              <a:t>.</a:t>
            </a:r>
          </a:p>
          <a:p>
            <a:endParaRPr lang="ru-RU" sz="1400" b="1" dirty="0">
              <a:solidFill>
                <a:schemeClr val="bg1"/>
              </a:solidFill>
              <a:latin typeface="Arial Narrow" panose="020B0606020202030204" pitchFamily="34" charset="0"/>
            </a:endParaRPr>
          </a:p>
          <a:p>
            <a:r>
              <a:rPr lang="ru-RU" sz="1400" b="1" dirty="0">
                <a:solidFill>
                  <a:schemeClr val="bg1"/>
                </a:solidFill>
                <a:latin typeface="Arial Narrow" panose="020B0606020202030204" pitchFamily="34" charset="0"/>
              </a:rPr>
              <a:t>Глобализация (G11N)</a:t>
            </a:r>
          </a:p>
          <a:p>
            <a:r>
              <a:rPr lang="ru-RU" sz="1400" b="1" dirty="0">
                <a:solidFill>
                  <a:schemeClr val="bg1"/>
                </a:solidFill>
                <a:latin typeface="Arial Narrow" panose="020B0606020202030204" pitchFamily="34" charset="0"/>
              </a:rPr>
              <a:t>Завершая обзорную часть, хотелось бы ещё упомянуть термин </a:t>
            </a:r>
            <a:r>
              <a:rPr lang="ru-RU" sz="1400" b="1" dirty="0" err="1">
                <a:solidFill>
                  <a:schemeClr val="bg1"/>
                </a:solidFill>
                <a:latin typeface="Arial Narrow" panose="020B0606020202030204" pitchFamily="34" charset="0"/>
                <a:hlinkClick r:id="rId2"/>
              </a:rPr>
              <a:t>Globalization</a:t>
            </a:r>
            <a:r>
              <a:rPr lang="ru-RU" sz="1400" b="1" dirty="0">
                <a:solidFill>
                  <a:schemeClr val="bg1"/>
                </a:solidFill>
                <a:latin typeface="Arial Narrow" panose="020B0606020202030204" pitchFamily="34" charset="0"/>
              </a:rPr>
              <a:t> (G11N), который используется для обозначения комбинации I18N и L10N. Также он используется для обозначения процесса, благодаря которому компания может выпустить свой продукт на глобальном рынке. Честно говоря не скажу, что есть конкретное определение глобализации вашего продукта (т.е. использования такого количества </a:t>
            </a:r>
            <a:r>
              <a:rPr lang="ru-RU" sz="1400" b="1" dirty="0" err="1">
                <a:solidFill>
                  <a:schemeClr val="bg1"/>
                </a:solidFill>
                <a:latin typeface="Arial Narrow" panose="020B0606020202030204" pitchFamily="34" charset="0"/>
              </a:rPr>
              <a:t>локалей</a:t>
            </a:r>
            <a:r>
              <a:rPr lang="ru-RU" sz="1400" b="1" dirty="0">
                <a:solidFill>
                  <a:schemeClr val="bg1"/>
                </a:solidFill>
                <a:latin typeface="Arial Narrow" panose="020B0606020202030204" pitchFamily="34" charset="0"/>
              </a:rPr>
              <a:t>, после которого ваша глобализация достигает 100%), поэтому я бы охарактеризовал процесс глобализации формулой вида: G11N = I18N + n*L10N, где n — количество </a:t>
            </a:r>
            <a:r>
              <a:rPr lang="ru-RU" sz="1400" b="1" dirty="0" err="1">
                <a:solidFill>
                  <a:schemeClr val="bg1"/>
                </a:solidFill>
                <a:latin typeface="Arial Narrow" panose="020B0606020202030204" pitchFamily="34" charset="0"/>
              </a:rPr>
              <a:t>локалей</a:t>
            </a:r>
            <a:r>
              <a:rPr lang="ru-RU" sz="1400" b="1" dirty="0">
                <a:solidFill>
                  <a:schemeClr val="bg1"/>
                </a:solidFill>
                <a:latin typeface="Arial Narrow" panose="020B0606020202030204" pitchFamily="34" charset="0"/>
              </a:rPr>
              <a:t>, используемой вашим продуктом</a:t>
            </a:r>
            <a:r>
              <a:rPr lang="ru-RU" sz="1400" b="1" dirty="0" smtClean="0">
                <a:solidFill>
                  <a:schemeClr val="bg1"/>
                </a:solidFill>
                <a:latin typeface="Arial Narrow" panose="020B0606020202030204" pitchFamily="34" charset="0"/>
              </a:rPr>
              <a:t>.</a:t>
            </a:r>
            <a:endParaRPr lang="ru-RU" sz="1400" b="1"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3146732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18011" y="209006"/>
            <a:ext cx="11011989" cy="5355312"/>
          </a:xfrm>
          <a:prstGeom prst="rect">
            <a:avLst/>
          </a:prstGeom>
        </p:spPr>
        <p:txBody>
          <a:bodyPr wrap="square">
            <a:spAutoFit/>
          </a:bodyPr>
          <a:lstStyle/>
          <a:p>
            <a:r>
              <a:rPr lang="ru-RU" b="1" dirty="0">
                <a:solidFill>
                  <a:srgbClr val="111111"/>
                </a:solidFill>
                <a:latin typeface="-apple-system"/>
              </a:rPr>
              <a:t>Тестирование локализации. Метод псевдо-локализации (</a:t>
            </a:r>
            <a:r>
              <a:rPr lang="ru-RU" b="1" dirty="0" err="1">
                <a:solidFill>
                  <a:srgbClr val="111111"/>
                </a:solidFill>
                <a:latin typeface="-apple-system"/>
              </a:rPr>
              <a:t>Pseudo-localization</a:t>
            </a:r>
            <a:r>
              <a:rPr lang="ru-RU" b="1" dirty="0" smtClean="0">
                <a:solidFill>
                  <a:srgbClr val="111111"/>
                </a:solidFill>
                <a:latin typeface="-apple-system"/>
              </a:rPr>
              <a:t>)</a:t>
            </a:r>
          </a:p>
          <a:p>
            <a:r>
              <a:rPr lang="ru-RU" b="1" dirty="0"/>
              <a:t>2 подхода: когда у нас есть </a:t>
            </a:r>
            <a:r>
              <a:rPr lang="ru-RU" b="1" dirty="0" err="1"/>
              <a:t>локаль</a:t>
            </a:r>
            <a:r>
              <a:rPr lang="ru-RU" b="1" dirty="0"/>
              <a:t> и когда её </a:t>
            </a:r>
            <a:r>
              <a:rPr lang="ru-RU" b="1" dirty="0" smtClean="0"/>
              <a:t>нету</a:t>
            </a:r>
          </a:p>
          <a:p>
            <a:endParaRPr lang="ru-RU" b="1" dirty="0" smtClean="0">
              <a:solidFill>
                <a:srgbClr val="111111"/>
              </a:solidFill>
              <a:latin typeface="-apple-system"/>
            </a:endParaRPr>
          </a:p>
          <a:p>
            <a:r>
              <a:rPr lang="ru-RU" b="1" dirty="0">
                <a:solidFill>
                  <a:srgbClr val="111111"/>
                </a:solidFill>
                <a:latin typeface="-apple-system"/>
              </a:rPr>
              <a:t>2й вариант тоже имеет место на жизнь и будет крайне полезен, когда интернационализация вашего продукта только завершилась и у вас ещё нету новой </a:t>
            </a:r>
            <a:r>
              <a:rPr lang="ru-RU" b="1" dirty="0" err="1">
                <a:solidFill>
                  <a:srgbClr val="111111"/>
                </a:solidFill>
                <a:latin typeface="-apple-system"/>
              </a:rPr>
              <a:t>локали</a:t>
            </a:r>
            <a:r>
              <a:rPr lang="ru-RU" b="1" dirty="0">
                <a:solidFill>
                  <a:srgbClr val="111111"/>
                </a:solidFill>
                <a:latin typeface="-apple-system"/>
              </a:rPr>
              <a:t>. В данном случае нам очень поможет техника псевдо-локализации (</a:t>
            </a:r>
            <a:r>
              <a:rPr lang="ru-RU" b="1" dirty="0" err="1">
                <a:solidFill>
                  <a:srgbClr val="111111"/>
                </a:solidFill>
                <a:latin typeface="-apple-system"/>
              </a:rPr>
              <a:t>Pseudo-localization</a:t>
            </a:r>
            <a:r>
              <a:rPr lang="ru-RU" b="1" dirty="0">
                <a:solidFill>
                  <a:srgbClr val="111111"/>
                </a:solidFill>
                <a:latin typeface="-apple-system"/>
              </a:rPr>
              <a:t> </a:t>
            </a:r>
            <a:r>
              <a:rPr lang="ru-RU" b="1" dirty="0" err="1">
                <a:solidFill>
                  <a:srgbClr val="111111"/>
                </a:solidFill>
                <a:latin typeface="-apple-system"/>
              </a:rPr>
              <a:t>approach</a:t>
            </a:r>
            <a:r>
              <a:rPr lang="ru-RU" b="1" dirty="0">
                <a:solidFill>
                  <a:srgbClr val="111111"/>
                </a:solidFill>
                <a:latin typeface="-apple-system"/>
              </a:rPr>
              <a:t>). В рамках этого подхода вам нужно подготовить псевдо-</a:t>
            </a:r>
            <a:r>
              <a:rPr lang="ru-RU" b="1" dirty="0" err="1">
                <a:solidFill>
                  <a:srgbClr val="111111"/>
                </a:solidFill>
                <a:latin typeface="-apple-system"/>
              </a:rPr>
              <a:t>локаль</a:t>
            </a:r>
            <a:r>
              <a:rPr lang="ru-RU" b="1" dirty="0">
                <a:solidFill>
                  <a:srgbClr val="111111"/>
                </a:solidFill>
                <a:latin typeface="-apple-system"/>
              </a:rPr>
              <a:t> (сделать это может и сам </a:t>
            </a:r>
            <a:r>
              <a:rPr lang="ru-RU" b="1" dirty="0" err="1">
                <a:solidFill>
                  <a:srgbClr val="111111"/>
                </a:solidFill>
                <a:latin typeface="-apple-system"/>
              </a:rPr>
              <a:t>тестировщик</a:t>
            </a:r>
            <a:r>
              <a:rPr lang="ru-RU" b="1" dirty="0">
                <a:solidFill>
                  <a:srgbClr val="111111"/>
                </a:solidFill>
                <a:latin typeface="-apple-system"/>
              </a:rPr>
              <a:t>, не имеющий знаний нужного языка), используя любой другой язык и добавить в файлы необходимые вам данные, например спец. символы определенного языка</a:t>
            </a:r>
            <a:r>
              <a:rPr lang="ru-RU" b="1" dirty="0" smtClean="0">
                <a:solidFill>
                  <a:srgbClr val="111111"/>
                </a:solidFill>
                <a:latin typeface="-apple-system"/>
              </a:rPr>
              <a:t>.</a:t>
            </a:r>
          </a:p>
          <a:p>
            <a:endParaRPr lang="ru-RU" b="0" i="0" dirty="0">
              <a:solidFill>
                <a:srgbClr val="111111"/>
              </a:solidFill>
              <a:effectLst/>
              <a:latin typeface="-apple-system"/>
            </a:endParaRPr>
          </a:p>
          <a:p>
            <a:endParaRPr lang="ru-RU" dirty="0" smtClean="0">
              <a:solidFill>
                <a:srgbClr val="111111"/>
              </a:solidFill>
              <a:latin typeface="-apple-system"/>
            </a:endParaRPr>
          </a:p>
          <a:p>
            <a:endParaRPr lang="ru-RU" dirty="0" smtClean="0">
              <a:solidFill>
                <a:srgbClr val="111111"/>
              </a:solidFill>
              <a:latin typeface="-apple-system"/>
            </a:endParaRPr>
          </a:p>
          <a:p>
            <a:endParaRPr lang="ru-RU" b="0" i="0" dirty="0">
              <a:solidFill>
                <a:srgbClr val="111111"/>
              </a:solidFill>
              <a:effectLst/>
              <a:latin typeface="-apple-system"/>
            </a:endParaRPr>
          </a:p>
          <a:p>
            <a:endParaRPr lang="ru-RU" dirty="0" smtClean="0">
              <a:solidFill>
                <a:srgbClr val="111111"/>
              </a:solidFill>
              <a:latin typeface="-apple-system"/>
            </a:endParaRPr>
          </a:p>
          <a:p>
            <a:endParaRPr lang="ru-RU" b="0" i="0" dirty="0">
              <a:solidFill>
                <a:srgbClr val="111111"/>
              </a:solidFill>
              <a:effectLst/>
              <a:latin typeface="-apple-system"/>
            </a:endParaRPr>
          </a:p>
          <a:p>
            <a:endParaRPr lang="ru-RU" dirty="0" smtClean="0">
              <a:solidFill>
                <a:srgbClr val="111111"/>
              </a:solidFill>
              <a:latin typeface="-apple-system"/>
            </a:endParaRPr>
          </a:p>
          <a:p>
            <a:endParaRPr lang="ru-RU" b="0" i="0" dirty="0">
              <a:solidFill>
                <a:srgbClr val="111111"/>
              </a:solidFill>
              <a:effectLst/>
              <a:latin typeface="-apple-system"/>
            </a:endParaRPr>
          </a:p>
          <a:p>
            <a:endParaRPr lang="ru-RU" dirty="0" smtClean="0">
              <a:solidFill>
                <a:srgbClr val="111111"/>
              </a:solidFill>
              <a:latin typeface="-apple-system"/>
            </a:endParaRPr>
          </a:p>
          <a:p>
            <a:endParaRPr lang="ru-RU" b="0" i="0" dirty="0">
              <a:solidFill>
                <a:srgbClr val="111111"/>
              </a:solidFill>
              <a:effectLst/>
              <a:latin typeface="-apple-system"/>
            </a:endParaRPr>
          </a:p>
        </p:txBody>
      </p:sp>
      <p:pic>
        <p:nvPicPr>
          <p:cNvPr id="3" name="Рисунок 2"/>
          <p:cNvPicPr>
            <a:picLocks noChangeAspect="1"/>
          </p:cNvPicPr>
          <p:nvPr/>
        </p:nvPicPr>
        <p:blipFill>
          <a:blip r:embed="rId2"/>
          <a:stretch>
            <a:fillRect/>
          </a:stretch>
        </p:blipFill>
        <p:spPr>
          <a:xfrm>
            <a:off x="540474" y="2886662"/>
            <a:ext cx="6408965" cy="3257550"/>
          </a:xfrm>
          <a:prstGeom prst="rect">
            <a:avLst/>
          </a:prstGeom>
        </p:spPr>
      </p:pic>
    </p:spTree>
    <p:extLst>
      <p:ext uri="{BB962C8B-B14F-4D97-AF65-F5344CB8AC3E}">
        <p14:creationId xmlns:p14="http://schemas.microsoft.com/office/powerpoint/2010/main" val="18256038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22070" y="222070"/>
            <a:ext cx="11547564" cy="6955750"/>
          </a:xfrm>
          <a:prstGeom prst="rect">
            <a:avLst/>
          </a:prstGeom>
        </p:spPr>
        <p:txBody>
          <a:bodyPr wrap="square">
            <a:spAutoFit/>
          </a:bodyPr>
          <a:lstStyle/>
          <a:p>
            <a:r>
              <a:rPr lang="ru-RU" sz="1600" b="1" dirty="0">
                <a:solidFill>
                  <a:srgbClr val="111111"/>
                </a:solidFill>
                <a:latin typeface="Arial Narrow" panose="020B0606020202030204" pitchFamily="34" charset="0"/>
              </a:rPr>
              <a:t>А вот как это же приложение выглядит после </a:t>
            </a:r>
            <a:r>
              <a:rPr lang="ru-RU" sz="1600" b="1" dirty="0" err="1">
                <a:solidFill>
                  <a:srgbClr val="111111"/>
                </a:solidFill>
                <a:latin typeface="Arial Narrow" panose="020B0606020202030204" pitchFamily="34" charset="0"/>
              </a:rPr>
              <a:t>подгрузки</a:t>
            </a:r>
            <a:r>
              <a:rPr lang="ru-RU" sz="1600" b="1" dirty="0">
                <a:solidFill>
                  <a:srgbClr val="111111"/>
                </a:solidFill>
                <a:latin typeface="Arial Narrow" panose="020B0606020202030204" pitchFamily="34" charset="0"/>
              </a:rPr>
              <a:t> псевдо-</a:t>
            </a:r>
            <a:r>
              <a:rPr lang="ru-RU" sz="1600" b="1" dirty="0" err="1">
                <a:solidFill>
                  <a:srgbClr val="111111"/>
                </a:solidFill>
                <a:latin typeface="Arial Narrow" panose="020B0606020202030204" pitchFamily="34" charset="0"/>
              </a:rPr>
              <a:t>локали</a:t>
            </a:r>
            <a:r>
              <a:rPr lang="ru-RU" sz="1600" b="1" dirty="0">
                <a:solidFill>
                  <a:srgbClr val="111111"/>
                </a:solidFill>
                <a:latin typeface="Arial Narrow" panose="020B0606020202030204" pitchFamily="34" charset="0"/>
              </a:rPr>
              <a:t> с использованием всех подходов, описанных выше</a:t>
            </a:r>
            <a:r>
              <a:rPr lang="ru-RU" sz="1400" dirty="0" smtClean="0">
                <a:solidFill>
                  <a:srgbClr val="111111"/>
                </a:solidFill>
                <a:latin typeface="Arial Narrow" panose="020B0606020202030204" pitchFamily="34" charset="0"/>
              </a:rPr>
              <a:t>:</a:t>
            </a:r>
          </a:p>
          <a:p>
            <a:endParaRPr lang="ru-RU" dirty="0">
              <a:solidFill>
                <a:srgbClr val="111111"/>
              </a:solidFill>
              <a:latin typeface="-apple-system"/>
            </a:endParaRPr>
          </a:p>
          <a:p>
            <a:endParaRPr lang="ru-RU" dirty="0" smtClean="0">
              <a:solidFill>
                <a:srgbClr val="111111"/>
              </a:solidFill>
              <a:latin typeface="-apple-system"/>
            </a:endParaRPr>
          </a:p>
          <a:p>
            <a:endParaRPr lang="ru-RU" dirty="0">
              <a:solidFill>
                <a:srgbClr val="111111"/>
              </a:solidFill>
              <a:latin typeface="-apple-system"/>
            </a:endParaRPr>
          </a:p>
          <a:p>
            <a:endParaRPr lang="ru-RU" dirty="0" smtClean="0">
              <a:solidFill>
                <a:srgbClr val="111111"/>
              </a:solidFill>
              <a:latin typeface="-apple-system"/>
            </a:endParaRPr>
          </a:p>
          <a:p>
            <a:endParaRPr lang="ru-RU" dirty="0">
              <a:solidFill>
                <a:srgbClr val="111111"/>
              </a:solidFill>
              <a:latin typeface="-apple-system"/>
            </a:endParaRPr>
          </a:p>
          <a:p>
            <a:endParaRPr lang="ru-RU" dirty="0" smtClean="0">
              <a:solidFill>
                <a:srgbClr val="111111"/>
              </a:solidFill>
              <a:latin typeface="-apple-system"/>
            </a:endParaRPr>
          </a:p>
          <a:p>
            <a:endParaRPr lang="ru-RU" dirty="0">
              <a:solidFill>
                <a:srgbClr val="111111"/>
              </a:solidFill>
              <a:latin typeface="-apple-system"/>
            </a:endParaRPr>
          </a:p>
          <a:p>
            <a:endParaRPr lang="ru-RU" dirty="0" smtClean="0">
              <a:solidFill>
                <a:srgbClr val="111111"/>
              </a:solidFill>
              <a:latin typeface="-apple-system"/>
            </a:endParaRPr>
          </a:p>
          <a:p>
            <a:endParaRPr lang="ru-RU" dirty="0">
              <a:solidFill>
                <a:srgbClr val="111111"/>
              </a:solidFill>
              <a:latin typeface="-apple-system"/>
            </a:endParaRPr>
          </a:p>
          <a:p>
            <a:endParaRPr lang="ru-RU" sz="1200" dirty="0" smtClean="0">
              <a:solidFill>
                <a:srgbClr val="111111"/>
              </a:solidFill>
              <a:latin typeface="-apple-system"/>
            </a:endParaRPr>
          </a:p>
          <a:p>
            <a:endParaRPr lang="ru-RU" sz="1200" dirty="0" smtClean="0">
              <a:latin typeface="Arial Narrow" panose="020B0606020202030204" pitchFamily="34" charset="0"/>
            </a:endParaRPr>
          </a:p>
          <a:p>
            <a:r>
              <a:rPr lang="ru-RU" sz="1200" dirty="0" smtClean="0">
                <a:latin typeface="Arial Narrow" panose="020B0606020202030204" pitchFamily="34" charset="0"/>
              </a:rPr>
              <a:t>В </a:t>
            </a:r>
            <a:r>
              <a:rPr lang="ru-RU" sz="1600" dirty="0">
                <a:latin typeface="Arial Narrow" panose="020B0606020202030204" pitchFamily="34" charset="0"/>
              </a:rPr>
              <a:t>принципе, вы без труда сможете обнаружить здесь целый ряд проблем, которые нужно обдумать и решить</a:t>
            </a:r>
            <a:r>
              <a:rPr lang="ru-RU" sz="1600" dirty="0" smtClean="0">
                <a:latin typeface="Arial Narrow" panose="020B0606020202030204" pitchFamily="34" charset="0"/>
              </a:rPr>
              <a:t>.</a:t>
            </a:r>
          </a:p>
          <a:p>
            <a:endParaRPr lang="ru-RU" sz="1600" dirty="0">
              <a:latin typeface="Arial Narrow" panose="020B0606020202030204" pitchFamily="34" charset="0"/>
            </a:endParaRPr>
          </a:p>
          <a:p>
            <a:r>
              <a:rPr lang="ru-RU" sz="1600" dirty="0" smtClean="0">
                <a:latin typeface="Arial Narrow" panose="020B0606020202030204" pitchFamily="34" charset="0"/>
              </a:rPr>
              <a:t>Собирая </a:t>
            </a:r>
            <a:r>
              <a:rPr lang="ru-RU" sz="1600" dirty="0">
                <a:latin typeface="Arial Narrow" panose="020B0606020202030204" pitchFamily="34" charset="0"/>
              </a:rPr>
              <a:t>всё вышесказанное вместе, ниже вы можете найти скриншот, на котором изображено то, что без труда </a:t>
            </a:r>
            <a:r>
              <a:rPr lang="ru-RU" sz="1600" dirty="0">
                <a:latin typeface="Arial Narrow" panose="020B0606020202030204" pitchFamily="34" charset="0"/>
                <a:hlinkClick r:id="rId2"/>
              </a:rPr>
              <a:t>может выявить псевдо-локализация</a:t>
            </a:r>
            <a:r>
              <a:rPr lang="ru-RU" sz="1600" dirty="0" smtClean="0">
                <a:latin typeface="Arial Narrow" panose="020B0606020202030204" pitchFamily="34" charset="0"/>
              </a:rPr>
              <a:t>:</a:t>
            </a:r>
          </a:p>
          <a:p>
            <a:endParaRPr lang="ru-RU" dirty="0"/>
          </a:p>
          <a:p>
            <a:endParaRPr lang="ru-RU" dirty="0" smtClean="0">
              <a:solidFill>
                <a:srgbClr val="111111"/>
              </a:solidFill>
              <a:latin typeface="-apple-system"/>
            </a:endParaRPr>
          </a:p>
          <a:p>
            <a:endParaRPr lang="ru-RU" dirty="0">
              <a:solidFill>
                <a:srgbClr val="111111"/>
              </a:solidFill>
              <a:latin typeface="-apple-system"/>
            </a:endParaRPr>
          </a:p>
          <a:p>
            <a:endParaRPr lang="ru-RU" dirty="0" smtClean="0">
              <a:solidFill>
                <a:srgbClr val="111111"/>
              </a:solidFill>
              <a:latin typeface="-apple-system"/>
            </a:endParaRPr>
          </a:p>
          <a:p>
            <a:endParaRPr lang="ru-RU" dirty="0" smtClean="0"/>
          </a:p>
          <a:p>
            <a:endParaRPr lang="ru-RU" dirty="0"/>
          </a:p>
          <a:p>
            <a:endParaRPr lang="ru-RU" dirty="0" smtClean="0"/>
          </a:p>
          <a:p>
            <a:endParaRPr lang="ru-RU" dirty="0"/>
          </a:p>
          <a:p>
            <a:endParaRPr lang="ru-RU" dirty="0" smtClean="0"/>
          </a:p>
          <a:p>
            <a:endParaRPr lang="ru-RU" dirty="0"/>
          </a:p>
        </p:txBody>
      </p:sp>
      <p:pic>
        <p:nvPicPr>
          <p:cNvPr id="3" name="Рисунок 2"/>
          <p:cNvPicPr>
            <a:picLocks noChangeAspect="1"/>
          </p:cNvPicPr>
          <p:nvPr/>
        </p:nvPicPr>
        <p:blipFill>
          <a:blip r:embed="rId3"/>
          <a:stretch>
            <a:fillRect/>
          </a:stretch>
        </p:blipFill>
        <p:spPr>
          <a:xfrm>
            <a:off x="404947" y="587829"/>
            <a:ext cx="6714309" cy="2651761"/>
          </a:xfrm>
          <a:prstGeom prst="rect">
            <a:avLst/>
          </a:prstGeom>
        </p:spPr>
      </p:pic>
      <p:pic>
        <p:nvPicPr>
          <p:cNvPr id="4" name="Рисунок 3"/>
          <p:cNvPicPr>
            <a:picLocks noChangeAspect="1"/>
          </p:cNvPicPr>
          <p:nvPr/>
        </p:nvPicPr>
        <p:blipFill>
          <a:blip r:embed="rId4"/>
          <a:stretch>
            <a:fillRect/>
          </a:stretch>
        </p:blipFill>
        <p:spPr>
          <a:xfrm>
            <a:off x="222068" y="4055517"/>
            <a:ext cx="10555199" cy="2475911"/>
          </a:xfrm>
          <a:prstGeom prst="rect">
            <a:avLst/>
          </a:prstGeom>
        </p:spPr>
      </p:pic>
    </p:spTree>
    <p:extLst>
      <p:ext uri="{BB962C8B-B14F-4D97-AF65-F5344CB8AC3E}">
        <p14:creationId xmlns:p14="http://schemas.microsoft.com/office/powerpoint/2010/main" val="41715228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6111" y="452718"/>
            <a:ext cx="9046529" cy="762145"/>
          </a:xfrm>
        </p:spPr>
        <p:txBody>
          <a:bodyPr>
            <a:normAutofit fontScale="90000"/>
          </a:bodyPr>
          <a:lstStyle/>
          <a:p>
            <a:r>
              <a:rPr lang="ru-RU" sz="2800" dirty="0">
                <a:solidFill>
                  <a:srgbClr val="92D050"/>
                </a:solidFill>
                <a:latin typeface="Arial Narrow" panose="020B0606020202030204" pitchFamily="34" charset="0"/>
              </a:rPr>
              <a:t>А</a:t>
            </a:r>
            <a:r>
              <a:rPr lang="ru-RU" sz="2800" dirty="0" smtClean="0">
                <a:solidFill>
                  <a:srgbClr val="92D050"/>
                </a:solidFill>
                <a:latin typeface="Arial Narrow" panose="020B0606020202030204" pitchFamily="34" charset="0"/>
              </a:rPr>
              <a:t>ккаунт </a:t>
            </a:r>
            <a:r>
              <a:rPr lang="ru-RU" sz="2800" dirty="0">
                <a:solidFill>
                  <a:srgbClr val="92D050"/>
                </a:solidFill>
                <a:latin typeface="Arial Narrow" panose="020B0606020202030204" pitchFamily="34" charset="0"/>
              </a:rPr>
              <a:t>разработчика в </a:t>
            </a:r>
            <a:r>
              <a:rPr lang="ru-RU" sz="2800" dirty="0" err="1">
                <a:solidFill>
                  <a:srgbClr val="92D050"/>
                </a:solidFill>
                <a:latin typeface="Arial Narrow" panose="020B0606020202030204" pitchFamily="34" charset="0"/>
              </a:rPr>
              <a:t>App</a:t>
            </a:r>
            <a:r>
              <a:rPr lang="ru-RU" sz="2800" dirty="0">
                <a:solidFill>
                  <a:srgbClr val="92D050"/>
                </a:solidFill>
                <a:latin typeface="Arial Narrow" panose="020B0606020202030204" pitchFamily="34" charset="0"/>
              </a:rPr>
              <a:t> </a:t>
            </a:r>
            <a:r>
              <a:rPr lang="ru-RU" sz="2800" dirty="0" err="1">
                <a:solidFill>
                  <a:srgbClr val="92D050"/>
                </a:solidFill>
                <a:latin typeface="Arial Narrow" panose="020B0606020202030204" pitchFamily="34" charset="0"/>
              </a:rPr>
              <a:t>Store</a:t>
            </a:r>
            <a:r>
              <a:rPr lang="ru-RU" sz="2800" dirty="0">
                <a:solidFill>
                  <a:srgbClr val="92D050"/>
                </a:solidFill>
                <a:latin typeface="Arial Narrow" panose="020B0606020202030204" pitchFamily="34" charset="0"/>
              </a:rPr>
              <a:t> и </a:t>
            </a:r>
            <a:r>
              <a:rPr lang="ru-RU" sz="2800" dirty="0" err="1">
                <a:solidFill>
                  <a:srgbClr val="92D050"/>
                </a:solidFill>
                <a:latin typeface="Arial Narrow" panose="020B0606020202030204" pitchFamily="34" charset="0"/>
              </a:rPr>
              <a:t>Google</a:t>
            </a:r>
            <a:r>
              <a:rPr lang="ru-RU" sz="2800" dirty="0">
                <a:solidFill>
                  <a:srgbClr val="92D050"/>
                </a:solidFill>
                <a:latin typeface="Arial Narrow" panose="020B0606020202030204" pitchFamily="34" charset="0"/>
              </a:rPr>
              <a:t> </a:t>
            </a:r>
            <a:r>
              <a:rPr lang="ru-RU" sz="2800" dirty="0" err="1">
                <a:solidFill>
                  <a:srgbClr val="92D050"/>
                </a:solidFill>
                <a:latin typeface="Arial Narrow" panose="020B0606020202030204" pitchFamily="34" charset="0"/>
              </a:rPr>
              <a:t>Play</a:t>
            </a:r>
            <a:r>
              <a:rPr lang="ru-RU" sz="2800" dirty="0">
                <a:latin typeface="Arial Narrow" panose="020B0606020202030204" pitchFamily="34" charset="0"/>
              </a:rPr>
              <a:t/>
            </a:r>
            <a:br>
              <a:rPr lang="ru-RU" sz="2800" dirty="0">
                <a:latin typeface="Arial Narrow" panose="020B0606020202030204" pitchFamily="34" charset="0"/>
              </a:rPr>
            </a:br>
            <a:endParaRPr lang="ru-RU" sz="2800" dirty="0">
              <a:latin typeface="Arial Narrow" panose="020B0606020202030204" pitchFamily="34" charset="0"/>
            </a:endParaRPr>
          </a:p>
        </p:txBody>
      </p:sp>
      <p:sp>
        <p:nvSpPr>
          <p:cNvPr id="3" name="Объект 2"/>
          <p:cNvSpPr>
            <a:spLocks noGrp="1"/>
          </p:cNvSpPr>
          <p:nvPr>
            <p:ph sz="half" idx="1"/>
          </p:nvPr>
        </p:nvSpPr>
        <p:spPr>
          <a:xfrm>
            <a:off x="838200" y="875212"/>
            <a:ext cx="5181600" cy="5982788"/>
          </a:xfrm>
        </p:spPr>
        <p:txBody>
          <a:bodyPr>
            <a:normAutofit fontScale="25000" lnSpcReduction="20000"/>
          </a:bodyPr>
          <a:lstStyle/>
          <a:p>
            <a:r>
              <a:rPr lang="en-US" sz="5600" b="1" dirty="0" smtClean="0">
                <a:solidFill>
                  <a:schemeClr val="bg1"/>
                </a:solidFill>
                <a:latin typeface="Arial Narrow" panose="020B0606020202030204" pitchFamily="34" charset="0"/>
              </a:rPr>
              <a:t>ANDROID</a:t>
            </a:r>
          </a:p>
          <a:p>
            <a:r>
              <a:rPr lang="ru-RU" sz="5600" b="1" dirty="0">
                <a:solidFill>
                  <a:schemeClr val="bg1"/>
                </a:solidFill>
                <a:latin typeface="Arial Narrow" panose="020B0606020202030204" pitchFamily="34" charset="0"/>
              </a:rPr>
              <a:t>зарегистрироваться в </a:t>
            </a:r>
            <a:r>
              <a:rPr lang="ru-RU" sz="5600" b="1" dirty="0" err="1">
                <a:solidFill>
                  <a:schemeClr val="bg1"/>
                </a:solidFill>
                <a:latin typeface="Arial Narrow" panose="020B0606020202030204" pitchFamily="34" charset="0"/>
              </a:rPr>
              <a:t>Google</a:t>
            </a:r>
            <a:r>
              <a:rPr lang="ru-RU" sz="5600" b="1" dirty="0">
                <a:solidFill>
                  <a:schemeClr val="bg1"/>
                </a:solidFill>
                <a:latin typeface="Arial Narrow" panose="020B0606020202030204" pitchFamily="34" charset="0"/>
              </a:rPr>
              <a:t> </a:t>
            </a:r>
            <a:r>
              <a:rPr lang="ru-RU" sz="5600" b="1" dirty="0" err="1">
                <a:solidFill>
                  <a:schemeClr val="bg1"/>
                </a:solidFill>
                <a:latin typeface="Arial Narrow" panose="020B0606020202030204" pitchFamily="34" charset="0"/>
              </a:rPr>
              <a:t>Play</a:t>
            </a:r>
            <a:r>
              <a:rPr lang="ru-RU" sz="5600" b="1" dirty="0">
                <a:solidFill>
                  <a:schemeClr val="bg1"/>
                </a:solidFill>
                <a:latin typeface="Arial Narrow" panose="020B0606020202030204" pitchFamily="34" charset="0"/>
              </a:rPr>
              <a:t> </a:t>
            </a:r>
            <a:r>
              <a:rPr lang="ru-RU" sz="5600" b="1" dirty="0" err="1">
                <a:solidFill>
                  <a:schemeClr val="bg1"/>
                </a:solidFill>
                <a:latin typeface="Arial Narrow" panose="020B0606020202030204" pitchFamily="34" charset="0"/>
              </a:rPr>
              <a:t>Console</a:t>
            </a:r>
            <a:r>
              <a:rPr lang="ru-RU" sz="5600" b="1" dirty="0">
                <a:solidFill>
                  <a:schemeClr val="bg1"/>
                </a:solidFill>
                <a:latin typeface="Arial Narrow" panose="020B0606020202030204" pitchFamily="34" charset="0"/>
              </a:rPr>
              <a:t> + </a:t>
            </a:r>
            <a:r>
              <a:rPr lang="ru-RU" sz="5600" b="1" dirty="0" err="1">
                <a:solidFill>
                  <a:schemeClr val="bg1"/>
                </a:solidFill>
                <a:latin typeface="Arial Narrow" panose="020B0606020202030204" pitchFamily="34" charset="0"/>
              </a:rPr>
              <a:t>Google</a:t>
            </a:r>
            <a:r>
              <a:rPr lang="ru-RU" sz="5600" b="1" dirty="0">
                <a:solidFill>
                  <a:schemeClr val="bg1"/>
                </a:solidFill>
                <a:latin typeface="Arial Narrow" panose="020B0606020202030204" pitchFamily="34" charset="0"/>
              </a:rPr>
              <a:t>-аккаунт, лучше не  личный, а создать новый, вдруг будете продавать </a:t>
            </a:r>
            <a:r>
              <a:rPr lang="ru-RU" sz="5600" b="1" dirty="0" smtClean="0">
                <a:solidFill>
                  <a:schemeClr val="bg1"/>
                </a:solidFill>
                <a:latin typeface="Arial Narrow" panose="020B0606020202030204" pitchFamily="34" charset="0"/>
              </a:rPr>
              <a:t>приложение</a:t>
            </a:r>
            <a:r>
              <a:rPr lang="en-US" sz="5600" b="1" dirty="0" smtClean="0">
                <a:solidFill>
                  <a:schemeClr val="bg1"/>
                </a:solidFill>
                <a:latin typeface="Arial Narrow" panose="020B0606020202030204" pitchFamily="34" charset="0"/>
              </a:rPr>
              <a:t>;</a:t>
            </a:r>
          </a:p>
          <a:p>
            <a:r>
              <a:rPr lang="ru-RU" sz="5600" b="1" dirty="0" smtClean="0">
                <a:solidFill>
                  <a:schemeClr val="bg1"/>
                </a:solidFill>
                <a:latin typeface="Arial Narrow" panose="020B0606020202030204" pitchFamily="34" charset="0"/>
              </a:rPr>
              <a:t>при </a:t>
            </a:r>
            <a:r>
              <a:rPr lang="ru-RU" sz="5600" b="1" dirty="0">
                <a:solidFill>
                  <a:schemeClr val="bg1"/>
                </a:solidFill>
                <a:latin typeface="Arial Narrow" panose="020B0606020202030204" pitchFamily="34" charset="0"/>
              </a:rPr>
              <a:t>регистрации аккаунта необходимо вводить номер телефона, желательно новый. п</a:t>
            </a:r>
            <a:r>
              <a:rPr lang="ru-RU" sz="5600" b="1" dirty="0" smtClean="0">
                <a:solidFill>
                  <a:schemeClr val="bg1"/>
                </a:solidFill>
                <a:latin typeface="Arial Narrow" panose="020B0606020202030204" pitchFamily="34" charset="0"/>
              </a:rPr>
              <a:t>римите </a:t>
            </a:r>
            <a:r>
              <a:rPr lang="ru-RU" sz="5600" b="1" dirty="0">
                <a:solidFill>
                  <a:schemeClr val="bg1"/>
                </a:solidFill>
                <a:latin typeface="Arial Narrow" panose="020B0606020202030204" pitchFamily="34" charset="0"/>
              </a:rPr>
              <a:t>по пользовательское </a:t>
            </a:r>
            <a:r>
              <a:rPr lang="ru-RU" sz="5600" b="1" dirty="0" smtClean="0">
                <a:solidFill>
                  <a:schemeClr val="bg1"/>
                </a:solidFill>
                <a:latin typeface="Arial Narrow" panose="020B0606020202030204" pitchFamily="34" charset="0"/>
              </a:rPr>
              <a:t>соглашение, заполните другие данные по форме </a:t>
            </a:r>
            <a:r>
              <a:rPr lang="ru-RU" sz="5600" b="1" dirty="0">
                <a:solidFill>
                  <a:schemeClr val="bg1"/>
                </a:solidFill>
                <a:latin typeface="Arial Narrow" panose="020B0606020202030204" pitchFamily="34" charset="0"/>
              </a:rPr>
              <a:t>и  аккаунт готов.</a:t>
            </a:r>
          </a:p>
          <a:p>
            <a:r>
              <a:rPr lang="ru-RU" sz="5600" b="1" dirty="0">
                <a:solidFill>
                  <a:schemeClr val="bg1"/>
                </a:solidFill>
                <a:latin typeface="Arial Narrow" panose="020B0606020202030204" pitchFamily="34" charset="0"/>
              </a:rPr>
              <a:t>Можно переходить </a:t>
            </a:r>
            <a:r>
              <a:rPr lang="en-US" sz="5600" b="1" dirty="0">
                <a:solidFill>
                  <a:schemeClr val="bg1"/>
                </a:solidFill>
                <a:latin typeface="Arial Narrow" panose="020B0606020202030204" pitchFamily="34" charset="0"/>
              </a:rPr>
              <a:t>Google Play Console</a:t>
            </a:r>
            <a:r>
              <a:rPr lang="ru-RU" sz="5600" b="1" dirty="0">
                <a:solidFill>
                  <a:schemeClr val="bg1"/>
                </a:solidFill>
                <a:latin typeface="Arial Narrow" panose="020B0606020202030204" pitchFamily="34" charset="0"/>
              </a:rPr>
              <a:t>. Переходите к оплате. Удовольствие иметь аккаунт разработчика в </a:t>
            </a:r>
            <a:r>
              <a:rPr lang="ru-RU" sz="5600" b="1" dirty="0" err="1">
                <a:solidFill>
                  <a:schemeClr val="bg1"/>
                </a:solidFill>
                <a:latin typeface="Arial Narrow" panose="020B0606020202030204" pitchFamily="34" charset="0"/>
              </a:rPr>
              <a:t>Google</a:t>
            </a:r>
            <a:r>
              <a:rPr lang="ru-RU" sz="5600" b="1" dirty="0">
                <a:solidFill>
                  <a:schemeClr val="bg1"/>
                </a:solidFill>
                <a:latin typeface="Arial Narrow" panose="020B0606020202030204" pitchFamily="34" charset="0"/>
              </a:rPr>
              <a:t> стоит $25, платится один раз и </a:t>
            </a:r>
            <a:r>
              <a:rPr lang="ru-RU" sz="5600" b="1" dirty="0" smtClean="0">
                <a:solidFill>
                  <a:schemeClr val="bg1"/>
                </a:solidFill>
                <a:latin typeface="Arial Narrow" panose="020B0606020202030204" pitchFamily="34" charset="0"/>
              </a:rPr>
              <a:t>навсегда</a:t>
            </a:r>
          </a:p>
          <a:p>
            <a:r>
              <a:rPr lang="ru-RU" sz="5600" b="1" dirty="0">
                <a:solidFill>
                  <a:schemeClr val="bg1"/>
                </a:solidFill>
                <a:latin typeface="Arial Narrow" panose="020B0606020202030204" pitchFamily="34" charset="0"/>
              </a:rPr>
              <a:t>п</a:t>
            </a:r>
            <a:r>
              <a:rPr lang="ru-RU" sz="5600" b="1" dirty="0" smtClean="0">
                <a:solidFill>
                  <a:schemeClr val="bg1"/>
                </a:solidFill>
                <a:latin typeface="Arial Narrow" panose="020B0606020202030204" pitchFamily="34" charset="0"/>
              </a:rPr>
              <a:t>осле </a:t>
            </a:r>
            <a:r>
              <a:rPr lang="ru-RU" sz="5600" b="1" dirty="0">
                <a:solidFill>
                  <a:schemeClr val="bg1"/>
                </a:solidFill>
                <a:latin typeface="Arial Narrow" panose="020B0606020202030204" pitchFamily="34" charset="0"/>
              </a:rPr>
              <a:t>оплаты у вас появится доступ к </a:t>
            </a:r>
            <a:r>
              <a:rPr lang="ru-RU" sz="5600" b="1" dirty="0" err="1">
                <a:solidFill>
                  <a:schemeClr val="bg1"/>
                </a:solidFill>
                <a:latin typeface="Arial Narrow" panose="020B0606020202030204" pitchFamily="34" charset="0"/>
              </a:rPr>
              <a:t>Google</a:t>
            </a:r>
            <a:r>
              <a:rPr lang="ru-RU" sz="5600" b="1" dirty="0">
                <a:solidFill>
                  <a:schemeClr val="bg1"/>
                </a:solidFill>
                <a:latin typeface="Arial Narrow" panose="020B0606020202030204" pitchFamily="34" charset="0"/>
              </a:rPr>
              <a:t> </a:t>
            </a:r>
            <a:r>
              <a:rPr lang="ru-RU" sz="5600" b="1" dirty="0" err="1">
                <a:solidFill>
                  <a:schemeClr val="bg1"/>
                </a:solidFill>
                <a:latin typeface="Arial Narrow" panose="020B0606020202030204" pitchFamily="34" charset="0"/>
              </a:rPr>
              <a:t>Play</a:t>
            </a:r>
            <a:r>
              <a:rPr lang="ru-RU" sz="5600" b="1" dirty="0">
                <a:solidFill>
                  <a:schemeClr val="bg1"/>
                </a:solidFill>
                <a:latin typeface="Arial Narrow" panose="020B0606020202030204" pitchFamily="34" charset="0"/>
              </a:rPr>
              <a:t> </a:t>
            </a:r>
            <a:r>
              <a:rPr lang="ru-RU" sz="5600" b="1" dirty="0" err="1">
                <a:solidFill>
                  <a:schemeClr val="bg1"/>
                </a:solidFill>
                <a:latin typeface="Arial Narrow" panose="020B0606020202030204" pitchFamily="34" charset="0"/>
              </a:rPr>
              <a:t>Console</a:t>
            </a:r>
            <a:r>
              <a:rPr lang="ru-RU" sz="5600" b="1" dirty="0">
                <a:solidFill>
                  <a:schemeClr val="bg1"/>
                </a:solidFill>
                <a:latin typeface="Arial Narrow" panose="020B0606020202030204" pitchFamily="34" charset="0"/>
              </a:rPr>
              <a:t> и можно будет загружать </a:t>
            </a:r>
            <a:r>
              <a:rPr lang="ru-RU" sz="5600" b="1" dirty="0" smtClean="0">
                <a:solidFill>
                  <a:schemeClr val="bg1"/>
                </a:solidFill>
                <a:latin typeface="Arial Narrow" panose="020B0606020202030204" pitchFamily="34" charset="0"/>
              </a:rPr>
              <a:t>приложени</a:t>
            </a:r>
            <a:r>
              <a:rPr lang="ru-RU" sz="5600" b="1" dirty="0">
                <a:solidFill>
                  <a:schemeClr val="bg1"/>
                </a:solidFill>
                <a:latin typeface="Arial Narrow" panose="020B0606020202030204" pitchFamily="34" charset="0"/>
              </a:rPr>
              <a:t>е</a:t>
            </a:r>
            <a:r>
              <a:rPr lang="ru-RU" sz="5600" b="1" dirty="0" smtClean="0">
                <a:solidFill>
                  <a:schemeClr val="bg1"/>
                </a:solidFill>
                <a:latin typeface="Arial Narrow" panose="020B0606020202030204" pitchFamily="34" charset="0"/>
              </a:rPr>
              <a:t> </a:t>
            </a:r>
            <a:r>
              <a:rPr lang="ru-RU" sz="4800" dirty="0" smtClean="0">
                <a:solidFill>
                  <a:schemeClr val="bg1"/>
                </a:solidFill>
                <a:latin typeface="Arial Narrow" panose="020B0606020202030204" pitchFamily="34" charset="0"/>
              </a:rPr>
              <a:t>)))).</a:t>
            </a:r>
            <a:endParaRPr lang="ru-RU" sz="4800" dirty="0">
              <a:solidFill>
                <a:schemeClr val="bg1"/>
              </a:solidFill>
              <a:latin typeface="Arial Narrow" panose="020B0606020202030204" pitchFamily="34" charset="0"/>
            </a:endParaRPr>
          </a:p>
          <a:p>
            <a:endParaRPr lang="ru-RU" sz="1400" dirty="0">
              <a:latin typeface="Arial Narrow" panose="020B0606020202030204" pitchFamily="34" charset="0"/>
            </a:endParaRPr>
          </a:p>
        </p:txBody>
      </p:sp>
      <p:sp>
        <p:nvSpPr>
          <p:cNvPr id="4" name="Объект 3"/>
          <p:cNvSpPr>
            <a:spLocks noGrp="1"/>
          </p:cNvSpPr>
          <p:nvPr>
            <p:ph sz="half" idx="2"/>
          </p:nvPr>
        </p:nvSpPr>
        <p:spPr>
          <a:xfrm>
            <a:off x="6019800" y="875212"/>
            <a:ext cx="5334000" cy="5301752"/>
          </a:xfrm>
        </p:spPr>
        <p:txBody>
          <a:bodyPr>
            <a:normAutofit fontScale="25000" lnSpcReduction="20000"/>
          </a:bodyPr>
          <a:lstStyle/>
          <a:p>
            <a:pPr marL="0" indent="0">
              <a:buNone/>
            </a:pPr>
            <a:r>
              <a:rPr lang="en-US" sz="5600" b="1" dirty="0" smtClean="0">
                <a:solidFill>
                  <a:schemeClr val="bg1"/>
                </a:solidFill>
                <a:latin typeface="Arial Narrow" panose="020B0606020202030204" pitchFamily="34" charset="0"/>
              </a:rPr>
              <a:t>iOS</a:t>
            </a:r>
            <a:endParaRPr lang="ru-RU" sz="5600" b="1" dirty="0" smtClean="0">
              <a:solidFill>
                <a:schemeClr val="bg1"/>
              </a:solidFill>
              <a:latin typeface="Arial Narrow" panose="020B0606020202030204" pitchFamily="34" charset="0"/>
            </a:endParaRPr>
          </a:p>
          <a:p>
            <a:r>
              <a:rPr lang="ru-RU" sz="5600" b="1" dirty="0" smtClean="0">
                <a:solidFill>
                  <a:schemeClr val="bg1"/>
                </a:solidFill>
                <a:latin typeface="Arial Narrow" panose="020B0606020202030204" pitchFamily="34" charset="0"/>
              </a:rPr>
              <a:t>по причине  </a:t>
            </a:r>
            <a:r>
              <a:rPr lang="ru-RU" sz="5600" b="1" dirty="0" err="1" smtClean="0">
                <a:solidFill>
                  <a:schemeClr val="bg1"/>
                </a:solidFill>
                <a:latin typeface="Arial Narrow" panose="020B0606020202030204" pitchFamily="34" charset="0"/>
              </a:rPr>
              <a:t>замороченности</a:t>
            </a:r>
            <a:r>
              <a:rPr lang="ru-RU" sz="5600" b="1" dirty="0" smtClean="0">
                <a:solidFill>
                  <a:schemeClr val="bg1"/>
                </a:solidFill>
                <a:latin typeface="Arial Narrow" panose="020B0606020202030204" pitchFamily="34" charset="0"/>
              </a:rPr>
              <a:t> «</a:t>
            </a:r>
            <a:r>
              <a:rPr lang="en-US" sz="5600" b="1" dirty="0" smtClean="0">
                <a:solidFill>
                  <a:schemeClr val="bg1"/>
                </a:solidFill>
                <a:latin typeface="Arial Narrow" panose="020B0606020202030204" pitchFamily="34" charset="0"/>
              </a:rPr>
              <a:t>iOS</a:t>
            </a:r>
            <a:r>
              <a:rPr lang="ru-RU" sz="5600" b="1" dirty="0" smtClean="0">
                <a:solidFill>
                  <a:schemeClr val="bg1"/>
                </a:solidFill>
                <a:latin typeface="Arial Narrow" panose="020B0606020202030204" pitchFamily="34" charset="0"/>
              </a:rPr>
              <a:t>» на безопасности этот этап ОТЛИЧАЕТСЯ от</a:t>
            </a:r>
            <a:r>
              <a:rPr lang="en-US" sz="5600" b="1" dirty="0" smtClean="0">
                <a:solidFill>
                  <a:schemeClr val="bg1"/>
                </a:solidFill>
                <a:latin typeface="Arial Narrow" panose="020B0606020202030204" pitchFamily="34" charset="0"/>
              </a:rPr>
              <a:t> Google </a:t>
            </a:r>
          </a:p>
          <a:p>
            <a:pPr marL="0" indent="0">
              <a:buNone/>
            </a:pPr>
            <a:r>
              <a:rPr lang="ru-RU" sz="5600" b="1" dirty="0" smtClean="0">
                <a:solidFill>
                  <a:schemeClr val="bg1"/>
                </a:solidFill>
                <a:latin typeface="Arial Narrow" panose="020B0606020202030204" pitchFamily="34" charset="0"/>
              </a:rPr>
              <a:t>ПРОВЕРЬТЕ</a:t>
            </a:r>
            <a:r>
              <a:rPr lang="ru-RU" sz="5600" b="1" dirty="0" smtClean="0">
                <a:solidFill>
                  <a:schemeClr val="bg1"/>
                </a:solidFill>
                <a:latin typeface="Arial Narrow" panose="020B0606020202030204" pitchFamily="34" charset="0"/>
              </a:rPr>
              <a:t>!!!!!</a:t>
            </a:r>
            <a:endParaRPr lang="ru-RU" sz="5600" b="1" dirty="0">
              <a:solidFill>
                <a:schemeClr val="bg1"/>
              </a:solidFill>
              <a:latin typeface="Arial Narrow" panose="020B0606020202030204" pitchFamily="34" charset="0"/>
            </a:endParaRPr>
          </a:p>
          <a:p>
            <a:pPr lvl="0" fontAlgn="base"/>
            <a:r>
              <a:rPr lang="ru-RU" sz="5600" b="1" dirty="0" smtClean="0">
                <a:solidFill>
                  <a:schemeClr val="bg1"/>
                </a:solidFill>
                <a:latin typeface="Arial Narrow" panose="020B0606020202030204" pitchFamily="34" charset="0"/>
              </a:rPr>
              <a:t> </a:t>
            </a:r>
            <a:r>
              <a:rPr lang="ru-RU" sz="5600" b="1" dirty="0" smtClean="0">
                <a:solidFill>
                  <a:schemeClr val="bg1"/>
                </a:solidFill>
                <a:latin typeface="Arial Narrow" panose="020B0606020202030204" pitchFamily="34" charset="0"/>
              </a:rPr>
              <a:t>пароль</a:t>
            </a:r>
            <a:endParaRPr lang="ru-RU" sz="5600" b="1" dirty="0">
              <a:solidFill>
                <a:schemeClr val="bg1"/>
              </a:solidFill>
              <a:latin typeface="Arial Narrow" panose="020B0606020202030204" pitchFamily="34" charset="0"/>
            </a:endParaRPr>
          </a:p>
          <a:p>
            <a:pPr lvl="0" fontAlgn="base"/>
            <a:r>
              <a:rPr lang="ru-RU" sz="5600" b="1" dirty="0" smtClean="0">
                <a:solidFill>
                  <a:schemeClr val="bg1"/>
                </a:solidFill>
                <a:latin typeface="Arial Narrow" panose="020B0606020202030204" pitchFamily="34" charset="0"/>
              </a:rPr>
              <a:t>Помните ли  </a:t>
            </a:r>
            <a:r>
              <a:rPr lang="ru-RU" sz="5600" b="1" dirty="0">
                <a:solidFill>
                  <a:schemeClr val="bg1"/>
                </a:solidFill>
                <a:latin typeface="Arial Narrow" panose="020B0606020202030204" pitchFamily="34" charset="0"/>
              </a:rPr>
              <a:t>все ответы на проверочные вопросы.</a:t>
            </a:r>
          </a:p>
          <a:p>
            <a:pPr lvl="0" fontAlgn="base"/>
            <a:r>
              <a:rPr lang="ru-RU" sz="5600" b="1" dirty="0" smtClean="0">
                <a:solidFill>
                  <a:schemeClr val="bg1"/>
                </a:solidFill>
                <a:latin typeface="Arial Narrow" panose="020B0606020202030204" pitchFamily="34" charset="0"/>
              </a:rPr>
              <a:t>есть </a:t>
            </a:r>
            <a:r>
              <a:rPr lang="ru-RU" sz="5600" b="1" dirty="0">
                <a:solidFill>
                  <a:schemeClr val="bg1"/>
                </a:solidFill>
                <a:latin typeface="Arial Narrow" panose="020B0606020202030204" pitchFamily="34" charset="0"/>
              </a:rPr>
              <a:t>доступ к номеру телефона, к которому привязан ID.</a:t>
            </a:r>
          </a:p>
          <a:p>
            <a:pPr lvl="0" fontAlgn="base"/>
            <a:r>
              <a:rPr lang="ru-RU" sz="5600" b="1" dirty="0" smtClean="0">
                <a:solidFill>
                  <a:schemeClr val="bg1"/>
                </a:solidFill>
                <a:latin typeface="Arial Narrow" panose="020B0606020202030204" pitchFamily="34" charset="0"/>
              </a:rPr>
              <a:t> </a:t>
            </a:r>
            <a:r>
              <a:rPr lang="ru-RU" sz="5600" b="1" dirty="0">
                <a:solidFill>
                  <a:schemeClr val="bg1"/>
                </a:solidFill>
                <a:latin typeface="Arial Narrow" panose="020B0606020202030204" pitchFamily="34" charset="0"/>
              </a:rPr>
              <a:t>техника </a:t>
            </a:r>
            <a:r>
              <a:rPr lang="ru-RU" sz="5600" b="1" dirty="0" err="1">
                <a:solidFill>
                  <a:schemeClr val="bg1"/>
                </a:solidFill>
                <a:latin typeface="Arial Narrow" panose="020B0606020202030204" pitchFamily="34" charset="0"/>
              </a:rPr>
              <a:t>Apple</a:t>
            </a:r>
            <a:r>
              <a:rPr lang="ru-RU" sz="5600" b="1" dirty="0">
                <a:solidFill>
                  <a:schemeClr val="bg1"/>
                </a:solidFill>
                <a:latin typeface="Arial Narrow" panose="020B0606020202030204" pitchFamily="34" charset="0"/>
              </a:rPr>
              <a:t>. Она </a:t>
            </a:r>
            <a:r>
              <a:rPr lang="ru-RU" sz="5600" b="1" dirty="0" smtClean="0">
                <a:solidFill>
                  <a:schemeClr val="bg1"/>
                </a:solidFill>
                <a:latin typeface="Arial Narrow" panose="020B0606020202030204" pitchFamily="34" charset="0"/>
              </a:rPr>
              <a:t>понадобится </a:t>
            </a:r>
            <a:r>
              <a:rPr lang="ru-RU" sz="5600" b="1" dirty="0">
                <a:solidFill>
                  <a:schemeClr val="bg1"/>
                </a:solidFill>
                <a:latin typeface="Arial Narrow" panose="020B0606020202030204" pitchFamily="34" charset="0"/>
              </a:rPr>
              <a:t>на время регистрации, дальше можно будет пользоваться любыми браузерами, в том числе на ПК под </a:t>
            </a:r>
            <a:r>
              <a:rPr lang="ru-RU" sz="5600" b="1" dirty="0" err="1">
                <a:solidFill>
                  <a:schemeClr val="bg1"/>
                </a:solidFill>
                <a:latin typeface="Arial Narrow" panose="020B0606020202030204" pitchFamily="34" charset="0"/>
              </a:rPr>
              <a:t>Win</a:t>
            </a:r>
            <a:r>
              <a:rPr lang="ru-RU" sz="5600" b="1" dirty="0">
                <a:solidFill>
                  <a:schemeClr val="bg1"/>
                </a:solidFill>
                <a:latin typeface="Arial Narrow" panose="020B0606020202030204" pitchFamily="34" charset="0"/>
              </a:rPr>
              <a:t> и телефонах на </a:t>
            </a:r>
            <a:r>
              <a:rPr lang="ru-RU" sz="5600" b="1" dirty="0" err="1">
                <a:solidFill>
                  <a:schemeClr val="bg1"/>
                </a:solidFill>
                <a:latin typeface="Arial Narrow" panose="020B0606020202030204" pitchFamily="34" charset="0"/>
              </a:rPr>
              <a:t>Android</a:t>
            </a:r>
            <a:r>
              <a:rPr lang="ru-RU" sz="5600" b="1" dirty="0">
                <a:solidFill>
                  <a:schemeClr val="bg1"/>
                </a:solidFill>
                <a:latin typeface="Arial Narrow" panose="020B0606020202030204" pitchFamily="34" charset="0"/>
              </a:rPr>
              <a:t>.</a:t>
            </a:r>
          </a:p>
          <a:p>
            <a:pPr fontAlgn="base"/>
            <a:r>
              <a:rPr lang="ru-RU" sz="5600" b="1" dirty="0">
                <a:solidFill>
                  <a:schemeClr val="bg1"/>
                </a:solidFill>
                <a:latin typeface="Arial Narrow" panose="020B0606020202030204" pitchFamily="34" charset="0"/>
              </a:rPr>
              <a:t>Если у вас нет </a:t>
            </a:r>
            <a:r>
              <a:rPr lang="ru-RU" sz="5600" b="1" dirty="0" err="1">
                <a:solidFill>
                  <a:schemeClr val="bg1"/>
                </a:solidFill>
                <a:latin typeface="Arial Narrow" panose="020B0606020202030204" pitchFamily="34" charset="0"/>
              </a:rPr>
              <a:t>Apple</a:t>
            </a:r>
            <a:r>
              <a:rPr lang="ru-RU" sz="5600" b="1" dirty="0">
                <a:solidFill>
                  <a:schemeClr val="bg1"/>
                </a:solidFill>
                <a:latin typeface="Arial Narrow" panose="020B0606020202030204" pitchFamily="34" charset="0"/>
              </a:rPr>
              <a:t> ID</a:t>
            </a:r>
          </a:p>
          <a:p>
            <a:pPr lvl="0" fontAlgn="base"/>
            <a:r>
              <a:rPr lang="ru-RU" sz="5600" b="1" dirty="0" smtClean="0">
                <a:solidFill>
                  <a:schemeClr val="bg1"/>
                </a:solidFill>
                <a:latin typeface="Arial Narrow" panose="020B0606020202030204" pitchFamily="34" charset="0"/>
              </a:rPr>
              <a:t> </a:t>
            </a:r>
            <a:r>
              <a:rPr lang="ru-RU" sz="5600" b="1" dirty="0">
                <a:solidFill>
                  <a:schemeClr val="bg1"/>
                </a:solidFill>
                <a:latin typeface="Arial Narrow" panose="020B0606020202030204" pitchFamily="34" charset="0"/>
              </a:rPr>
              <a:t>техника от </a:t>
            </a:r>
            <a:r>
              <a:rPr lang="ru-RU" sz="5600" b="1" dirty="0" err="1">
                <a:solidFill>
                  <a:schemeClr val="bg1"/>
                </a:solidFill>
                <a:latin typeface="Arial Narrow" panose="020B0606020202030204" pitchFamily="34" charset="0"/>
              </a:rPr>
              <a:t>Apple</a:t>
            </a:r>
            <a:r>
              <a:rPr lang="ru-RU" sz="5600" b="1" dirty="0">
                <a:solidFill>
                  <a:schemeClr val="bg1"/>
                </a:solidFill>
                <a:latin typeface="Arial Narrow" panose="020B0606020202030204" pitchFamily="34" charset="0"/>
              </a:rPr>
              <a:t>.</a:t>
            </a:r>
          </a:p>
          <a:p>
            <a:pPr lvl="0" fontAlgn="base"/>
            <a:r>
              <a:rPr lang="ru-RU" sz="5600" b="1" dirty="0" smtClean="0">
                <a:solidFill>
                  <a:schemeClr val="bg1"/>
                </a:solidFill>
                <a:latin typeface="Arial Narrow" panose="020B0606020202030204" pitchFamily="34" charset="0"/>
              </a:rPr>
              <a:t> </a:t>
            </a:r>
            <a:r>
              <a:rPr lang="ru-RU" sz="5600" b="1" dirty="0">
                <a:solidFill>
                  <a:schemeClr val="bg1"/>
                </a:solidFill>
                <a:latin typeface="Arial Narrow" panose="020B0606020202030204" pitchFamily="34" charset="0"/>
              </a:rPr>
              <a:t>одолжили у </a:t>
            </a:r>
            <a:r>
              <a:rPr lang="ru-RU" sz="5600" b="1" dirty="0" smtClean="0">
                <a:solidFill>
                  <a:schemeClr val="bg1"/>
                </a:solidFill>
                <a:latin typeface="Arial Narrow" panose="020B0606020202030204" pitchFamily="34" charset="0"/>
              </a:rPr>
              <a:t>друга (отжали у ребенка)</a:t>
            </a:r>
            <a:r>
              <a:rPr lang="en-US" sz="5600" b="1" dirty="0" smtClean="0">
                <a:solidFill>
                  <a:schemeClr val="bg1"/>
                </a:solidFill>
                <a:latin typeface="Arial Narrow" panose="020B0606020202030204" pitchFamily="34" charset="0"/>
              </a:rPr>
              <a:t> </a:t>
            </a:r>
            <a:r>
              <a:rPr lang="ru-RU" sz="5600" b="1" dirty="0" smtClean="0">
                <a:solidFill>
                  <a:schemeClr val="bg1"/>
                </a:solidFill>
                <a:latin typeface="Arial Narrow" panose="020B0606020202030204" pitchFamily="34" charset="0"/>
              </a:rPr>
              <a:t>и </a:t>
            </a:r>
            <a:r>
              <a:rPr lang="ru-RU" sz="5600" b="1" dirty="0">
                <a:solidFill>
                  <a:schemeClr val="bg1"/>
                </a:solidFill>
                <a:latin typeface="Arial Narrow" panose="020B0606020202030204" pitchFamily="34" charset="0"/>
              </a:rPr>
              <a:t>он может утвердительно ответить на вопросы выше.</a:t>
            </a:r>
          </a:p>
          <a:p>
            <a:pPr lvl="0" fontAlgn="base"/>
            <a:r>
              <a:rPr lang="ru-RU" sz="5600" b="1" dirty="0" smtClean="0">
                <a:solidFill>
                  <a:schemeClr val="bg1"/>
                </a:solidFill>
                <a:latin typeface="Arial Narrow" panose="020B0606020202030204" pitchFamily="34" charset="0"/>
              </a:rPr>
              <a:t>данные </a:t>
            </a:r>
            <a:r>
              <a:rPr lang="ru-RU" sz="5600" b="1" dirty="0">
                <a:solidFill>
                  <a:schemeClr val="bg1"/>
                </a:solidFill>
                <a:latin typeface="Arial Narrow" panose="020B0606020202030204" pitchFamily="34" charset="0"/>
              </a:rPr>
              <a:t>вашего </a:t>
            </a:r>
            <a:r>
              <a:rPr lang="ru-RU" sz="5600" b="1" dirty="0" smtClean="0">
                <a:solidFill>
                  <a:schemeClr val="bg1"/>
                </a:solidFill>
                <a:latin typeface="Arial Narrow" panose="020B0606020202030204" pitchFamily="34" charset="0"/>
              </a:rPr>
              <a:t>друга (или иного субъекта) </a:t>
            </a:r>
            <a:r>
              <a:rPr lang="ru-RU" sz="5600" b="1" dirty="0">
                <a:solidFill>
                  <a:schemeClr val="bg1"/>
                </a:solidFill>
                <a:latin typeface="Arial Narrow" panose="020B0606020202030204" pitchFamily="34" charset="0"/>
              </a:rPr>
              <a:t>сохранены на </a:t>
            </a:r>
            <a:r>
              <a:rPr lang="ru-RU" sz="5600" b="1" dirty="0" err="1">
                <a:solidFill>
                  <a:schemeClr val="bg1"/>
                </a:solidFill>
                <a:latin typeface="Arial Narrow" panose="020B0606020202030204" pitchFamily="34" charset="0"/>
              </a:rPr>
              <a:t>iCloud</a:t>
            </a:r>
            <a:r>
              <a:rPr lang="ru-RU" sz="5600" b="1" dirty="0">
                <a:solidFill>
                  <a:schemeClr val="bg1"/>
                </a:solidFill>
                <a:latin typeface="Arial Narrow" panose="020B0606020202030204" pitchFamily="34" charset="0"/>
              </a:rPr>
              <a:t>.</a:t>
            </a:r>
          </a:p>
          <a:p>
            <a:pPr lvl="0" fontAlgn="base"/>
            <a:r>
              <a:rPr lang="ru-RU" sz="5600" b="1" dirty="0">
                <a:solidFill>
                  <a:schemeClr val="bg1"/>
                </a:solidFill>
                <a:latin typeface="Arial Narrow" panose="020B0606020202030204" pitchFamily="34" charset="0"/>
              </a:rPr>
              <a:t>Друг </a:t>
            </a:r>
            <a:r>
              <a:rPr lang="ru-RU" sz="5600" b="1" dirty="0" smtClean="0">
                <a:solidFill>
                  <a:schemeClr val="bg1"/>
                </a:solidFill>
                <a:latin typeface="Arial Narrow" panose="020B0606020202030204" pitchFamily="34" charset="0"/>
              </a:rPr>
              <a:t>хороший)))) </a:t>
            </a:r>
            <a:r>
              <a:rPr lang="ru-RU" sz="5600" b="1" dirty="0">
                <a:solidFill>
                  <a:schemeClr val="bg1"/>
                </a:solidFill>
                <a:latin typeface="Arial Narrow" panose="020B0606020202030204" pitchFamily="34" charset="0"/>
              </a:rPr>
              <a:t>и не отожмёт у вас приложение, когда вы разбогатеете.</a:t>
            </a:r>
          </a:p>
          <a:p>
            <a:pPr fontAlgn="base"/>
            <a:r>
              <a:rPr lang="ru-RU" sz="5600" b="1" dirty="0">
                <a:solidFill>
                  <a:schemeClr val="bg1"/>
                </a:solidFill>
                <a:latin typeface="Arial Narrow" panose="020B0606020202030204" pitchFamily="34" charset="0"/>
              </a:rPr>
              <a:t>Если техники от </a:t>
            </a:r>
            <a:r>
              <a:rPr lang="ru-RU" sz="5600" b="1" dirty="0" err="1">
                <a:solidFill>
                  <a:schemeClr val="bg1"/>
                </a:solidFill>
                <a:latin typeface="Arial Narrow" panose="020B0606020202030204" pitchFamily="34" charset="0"/>
              </a:rPr>
              <a:t>Apple</a:t>
            </a:r>
            <a:r>
              <a:rPr lang="ru-RU" sz="5600" b="1" dirty="0">
                <a:solidFill>
                  <a:schemeClr val="bg1"/>
                </a:solidFill>
                <a:latin typeface="Arial Narrow" panose="020B0606020202030204" pitchFamily="34" charset="0"/>
              </a:rPr>
              <a:t> нет,  </a:t>
            </a:r>
            <a:r>
              <a:rPr lang="ru-RU" sz="5600" b="1" dirty="0" smtClean="0">
                <a:solidFill>
                  <a:schemeClr val="bg1"/>
                </a:solidFill>
                <a:latin typeface="Arial Narrow" panose="020B0606020202030204" pitchFamily="34" charset="0"/>
              </a:rPr>
              <a:t>желательно купить </a:t>
            </a:r>
            <a:r>
              <a:rPr lang="ru-RU" sz="5600" b="1" dirty="0">
                <a:solidFill>
                  <a:schemeClr val="bg1"/>
                </a:solidFill>
                <a:latin typeface="Arial Narrow" panose="020B0606020202030204" pitchFamily="34" charset="0"/>
              </a:rPr>
              <a:t>в ломбарде старенький </a:t>
            </a:r>
            <a:r>
              <a:rPr lang="ru-RU" sz="5600" b="1" dirty="0" err="1">
                <a:solidFill>
                  <a:schemeClr val="bg1"/>
                </a:solidFill>
                <a:latin typeface="Arial Narrow" panose="020B0606020202030204" pitchFamily="34" charset="0"/>
              </a:rPr>
              <a:t>iPhone</a:t>
            </a:r>
            <a:r>
              <a:rPr lang="ru-RU" sz="5600" b="1" dirty="0">
                <a:solidFill>
                  <a:schemeClr val="bg1"/>
                </a:solidFill>
                <a:latin typeface="Arial Narrow" panose="020B0606020202030204" pitchFamily="34" charset="0"/>
              </a:rPr>
              <a:t> 5 </a:t>
            </a:r>
            <a:r>
              <a:rPr lang="ru-RU" sz="5600" b="1" dirty="0" smtClean="0">
                <a:solidFill>
                  <a:schemeClr val="bg1"/>
                </a:solidFill>
                <a:latin typeface="Arial Narrow" panose="020B0606020202030204" pitchFamily="34" charset="0"/>
              </a:rPr>
              <a:t> </a:t>
            </a:r>
            <a:r>
              <a:rPr lang="ru-RU" sz="5600" b="1" dirty="0">
                <a:solidFill>
                  <a:schemeClr val="bg1"/>
                </a:solidFill>
                <a:latin typeface="Arial Narrow" panose="020B0606020202030204" pitchFamily="34" charset="0"/>
              </a:rPr>
              <a:t>и отложить его в дальний шкаф после регистрации, на всякий пожарный.</a:t>
            </a:r>
          </a:p>
          <a:p>
            <a:pPr marL="0" indent="0">
              <a:buNone/>
            </a:pPr>
            <a:r>
              <a:rPr lang="ru-RU" sz="5600" dirty="0" smtClean="0">
                <a:latin typeface="Arial Narrow" panose="020B0606020202030204" pitchFamily="34" charset="0"/>
              </a:rPr>
              <a:t> </a:t>
            </a:r>
          </a:p>
          <a:p>
            <a:pPr marL="0" indent="0">
              <a:buNone/>
            </a:pPr>
            <a:endParaRPr lang="ru-RU" dirty="0"/>
          </a:p>
        </p:txBody>
      </p:sp>
      <p:pic>
        <p:nvPicPr>
          <p:cNvPr id="5" name="Рисунок 4"/>
          <p:cNvPicPr>
            <a:picLocks noChangeAspect="1"/>
          </p:cNvPicPr>
          <p:nvPr/>
        </p:nvPicPr>
        <p:blipFill>
          <a:blip r:embed="rId2"/>
          <a:stretch>
            <a:fillRect/>
          </a:stretch>
        </p:blipFill>
        <p:spPr>
          <a:xfrm>
            <a:off x="1368879" y="3969323"/>
            <a:ext cx="4538254" cy="2338251"/>
          </a:xfrm>
          <a:prstGeom prst="rect">
            <a:avLst/>
          </a:prstGeom>
        </p:spPr>
      </p:pic>
    </p:spTree>
    <p:extLst>
      <p:ext uri="{BB962C8B-B14F-4D97-AF65-F5344CB8AC3E}">
        <p14:creationId xmlns:p14="http://schemas.microsoft.com/office/powerpoint/2010/main" val="36312787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653144" y="470263"/>
            <a:ext cx="9784079" cy="6463308"/>
          </a:xfrm>
          <a:prstGeom prst="rect">
            <a:avLst/>
          </a:prstGeom>
        </p:spPr>
        <p:txBody>
          <a:bodyPr wrap="square">
            <a:spAutoFit/>
          </a:bodyPr>
          <a:lstStyle/>
          <a:p>
            <a:pPr algn="just">
              <a:spcAft>
                <a:spcPts val="0"/>
              </a:spcAft>
            </a:pPr>
            <a:r>
              <a:rPr lang="ru-RU" b="1" u="sng"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С Чек-листом Вы ознакомитесь самостоятельно </a:t>
            </a:r>
            <a:r>
              <a:rPr lang="ru-RU" b="1" u="sng" dirty="0" err="1" smtClean="0">
                <a:solidFill>
                  <a:schemeClr val="bg1"/>
                </a:solidFill>
                <a:latin typeface="Calibri" panose="020F0502020204030204" pitchFamily="34" charset="0"/>
                <a:ea typeface="Calibri" panose="020F0502020204030204" pitchFamily="34" charset="0"/>
                <a:cs typeface="Times New Roman" panose="02020603050405020304" pitchFamily="18" charset="0"/>
              </a:rPr>
              <a:t>тезисно</a:t>
            </a:r>
            <a:r>
              <a:rPr lang="ru-RU" b="1" u="sng"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 изложу на что обращать внимание</a:t>
            </a:r>
          </a:p>
          <a:p>
            <a:pPr algn="just"/>
            <a:r>
              <a:rPr lang="ru-RU" b="1" dirty="0">
                <a:solidFill>
                  <a:schemeClr val="bg1"/>
                </a:solidFill>
              </a:rPr>
              <a:t>Календари</a:t>
            </a:r>
          </a:p>
          <a:p>
            <a:pPr algn="just"/>
            <a:r>
              <a:rPr lang="ru-RU" b="1" dirty="0">
                <a:solidFill>
                  <a:schemeClr val="bg1"/>
                </a:solidFill>
              </a:rPr>
              <a:t>Форматирование дат</a:t>
            </a:r>
          </a:p>
          <a:p>
            <a:pPr algn="just">
              <a:spcAft>
                <a:spcPts val="0"/>
              </a:spcAft>
            </a:pPr>
            <a:r>
              <a:rPr lang="ru-RU" b="1" dirty="0" smtClean="0">
                <a:solidFill>
                  <a:schemeClr val="bg1"/>
                </a:solidFill>
              </a:rPr>
              <a:t>Форматирование времени</a:t>
            </a:r>
          </a:p>
          <a:p>
            <a:pPr algn="just"/>
            <a:r>
              <a:rPr lang="ru-RU" b="1" dirty="0">
                <a:solidFill>
                  <a:schemeClr val="bg1"/>
                </a:solidFill>
              </a:rPr>
              <a:t>Первый день недели</a:t>
            </a:r>
          </a:p>
          <a:p>
            <a:pPr algn="just"/>
            <a:r>
              <a:rPr lang="ru-RU" b="1" dirty="0" smtClean="0">
                <a:solidFill>
                  <a:schemeClr val="bg1"/>
                </a:solidFill>
              </a:rPr>
              <a:t>Форматирование чисел (</a:t>
            </a:r>
            <a:r>
              <a:rPr lang="ru-RU" b="1" dirty="0">
                <a:solidFill>
                  <a:schemeClr val="bg1"/>
                </a:solidFill>
              </a:rPr>
              <a:t>р</a:t>
            </a:r>
            <a:r>
              <a:rPr lang="ru-RU" b="1" dirty="0" smtClean="0">
                <a:solidFill>
                  <a:schemeClr val="bg1"/>
                </a:solidFill>
              </a:rPr>
              <a:t>азделитесь </a:t>
            </a:r>
            <a:r>
              <a:rPr lang="ru-RU" b="1" dirty="0">
                <a:solidFill>
                  <a:schemeClr val="bg1"/>
                </a:solidFill>
              </a:rPr>
              <a:t>для </a:t>
            </a:r>
            <a:r>
              <a:rPr lang="ru-RU" b="1" dirty="0" smtClean="0">
                <a:solidFill>
                  <a:schemeClr val="bg1"/>
                </a:solidFill>
              </a:rPr>
              <a:t>тысяч,</a:t>
            </a:r>
            <a:r>
              <a:rPr lang="ru-RU" b="1" dirty="0">
                <a:solidFill>
                  <a:schemeClr val="bg1"/>
                </a:solidFill>
              </a:rPr>
              <a:t> </a:t>
            </a:r>
            <a:r>
              <a:rPr lang="ru-RU" b="1" dirty="0" smtClean="0">
                <a:solidFill>
                  <a:schemeClr val="bg1"/>
                </a:solidFill>
              </a:rPr>
              <a:t>разделитесь дробной части,</a:t>
            </a:r>
            <a:r>
              <a:rPr lang="ru-RU" b="1" dirty="0">
                <a:solidFill>
                  <a:schemeClr val="bg1"/>
                </a:solidFill>
              </a:rPr>
              <a:t> </a:t>
            </a:r>
            <a:r>
              <a:rPr lang="ru-RU" b="1" dirty="0" smtClean="0">
                <a:solidFill>
                  <a:schemeClr val="bg1"/>
                </a:solidFill>
              </a:rPr>
              <a:t>отображение </a:t>
            </a:r>
            <a:r>
              <a:rPr lang="ru-RU" b="1" dirty="0">
                <a:solidFill>
                  <a:schemeClr val="bg1"/>
                </a:solidFill>
              </a:rPr>
              <a:t>отрицательных </a:t>
            </a:r>
            <a:r>
              <a:rPr lang="ru-RU" b="1" dirty="0" smtClean="0">
                <a:solidFill>
                  <a:schemeClr val="bg1"/>
                </a:solidFill>
              </a:rPr>
              <a:t>чисел,</a:t>
            </a:r>
            <a:r>
              <a:rPr lang="ru-RU" b="1" dirty="0">
                <a:solidFill>
                  <a:schemeClr val="bg1"/>
                </a:solidFill>
              </a:rPr>
              <a:t> </a:t>
            </a:r>
            <a:r>
              <a:rPr lang="ru-RU" b="1" dirty="0" smtClean="0">
                <a:solidFill>
                  <a:schemeClr val="bg1"/>
                </a:solidFill>
              </a:rPr>
              <a:t>отличие </a:t>
            </a:r>
            <a:r>
              <a:rPr lang="ru-RU" b="1" dirty="0">
                <a:solidFill>
                  <a:schemeClr val="bg1"/>
                </a:solidFill>
              </a:rPr>
              <a:t>чисел от их десятичного </a:t>
            </a:r>
            <a:r>
              <a:rPr lang="ru-RU" b="1" dirty="0" smtClean="0">
                <a:solidFill>
                  <a:schemeClr val="bg1"/>
                </a:solidFill>
              </a:rPr>
              <a:t>аналога,</a:t>
            </a:r>
            <a:r>
              <a:rPr lang="ru-RU" b="1" dirty="0">
                <a:solidFill>
                  <a:schemeClr val="bg1"/>
                </a:solidFill>
              </a:rPr>
              <a:t> </a:t>
            </a:r>
            <a:r>
              <a:rPr lang="ru-RU" b="1" dirty="0" smtClean="0">
                <a:solidFill>
                  <a:schemeClr val="bg1"/>
                </a:solidFill>
              </a:rPr>
              <a:t>группировка чисел,</a:t>
            </a:r>
            <a:r>
              <a:rPr lang="ru-RU" b="1" dirty="0">
                <a:solidFill>
                  <a:schemeClr val="bg1"/>
                </a:solidFill>
              </a:rPr>
              <a:t> </a:t>
            </a:r>
            <a:r>
              <a:rPr lang="ru-RU" b="1" dirty="0" smtClean="0">
                <a:solidFill>
                  <a:schemeClr val="bg1"/>
                </a:solidFill>
              </a:rPr>
              <a:t>местоположение </a:t>
            </a:r>
            <a:r>
              <a:rPr lang="ru-RU" b="1" dirty="0">
                <a:solidFill>
                  <a:schemeClr val="bg1"/>
                </a:solidFill>
              </a:rPr>
              <a:t>символа процента </a:t>
            </a:r>
            <a:r>
              <a:rPr lang="ru-RU" b="1" dirty="0" smtClean="0">
                <a:solidFill>
                  <a:schemeClr val="bg1"/>
                </a:solidFill>
              </a:rPr>
              <a:t>(%),</a:t>
            </a:r>
            <a:r>
              <a:rPr lang="ru-RU" b="1" dirty="0">
                <a:solidFill>
                  <a:schemeClr val="bg1"/>
                </a:solidFill>
              </a:rPr>
              <a:t> </a:t>
            </a:r>
            <a:r>
              <a:rPr lang="ru-RU" b="1" dirty="0" smtClean="0">
                <a:solidFill>
                  <a:schemeClr val="bg1"/>
                </a:solidFill>
              </a:rPr>
              <a:t>нумерованные списки,</a:t>
            </a:r>
            <a:r>
              <a:rPr lang="ru-RU" b="1" dirty="0">
                <a:solidFill>
                  <a:schemeClr val="bg1"/>
                </a:solidFill>
              </a:rPr>
              <a:t> </a:t>
            </a:r>
            <a:r>
              <a:rPr lang="ru-RU" b="1" dirty="0" smtClean="0">
                <a:solidFill>
                  <a:schemeClr val="bg1"/>
                </a:solidFill>
              </a:rPr>
              <a:t>форматирование значений </a:t>
            </a:r>
            <a:r>
              <a:rPr lang="ru-RU" b="1" dirty="0">
                <a:solidFill>
                  <a:schemeClr val="bg1"/>
                </a:solidFill>
              </a:rPr>
              <a:t>валюты, </a:t>
            </a:r>
            <a:r>
              <a:rPr lang="ru-RU" b="1" dirty="0" smtClean="0">
                <a:solidFill>
                  <a:schemeClr val="bg1"/>
                </a:solidFill>
              </a:rPr>
              <a:t>значение температуры, системы мер)</a:t>
            </a:r>
            <a:endParaRPr lang="ru-RU" b="1" dirty="0">
              <a:solidFill>
                <a:schemeClr val="bg1"/>
              </a:solidFill>
            </a:endParaRPr>
          </a:p>
          <a:p>
            <a:r>
              <a:rPr lang="ru-RU" b="1" dirty="0">
                <a:solidFill>
                  <a:schemeClr val="bg1"/>
                </a:solidFill>
              </a:rPr>
              <a:t>Буквенные и числовые значения</a:t>
            </a:r>
          </a:p>
          <a:p>
            <a:r>
              <a:rPr lang="ru-RU" b="1" u="sng" dirty="0" smtClean="0">
                <a:solidFill>
                  <a:schemeClr val="bg1"/>
                </a:solidFill>
              </a:rPr>
              <a:t>Алфавит/Шрифт</a:t>
            </a:r>
          </a:p>
          <a:p>
            <a:r>
              <a:rPr lang="ru-RU" b="1" dirty="0" smtClean="0">
                <a:solidFill>
                  <a:schemeClr val="bg1"/>
                </a:solidFill>
              </a:rPr>
              <a:t>На </a:t>
            </a:r>
            <a:r>
              <a:rPr lang="ru-RU" b="1" dirty="0" err="1" smtClean="0">
                <a:solidFill>
                  <a:schemeClr val="bg1"/>
                </a:solidFill>
              </a:rPr>
              <a:t>game-dev</a:t>
            </a:r>
            <a:r>
              <a:rPr lang="ru-RU" b="1" dirty="0" smtClean="0">
                <a:solidFill>
                  <a:schemeClr val="bg1"/>
                </a:solidFill>
              </a:rPr>
              <a:t> проектах </a:t>
            </a:r>
            <a:r>
              <a:rPr lang="ru-RU" b="1" dirty="0">
                <a:solidFill>
                  <a:schemeClr val="bg1"/>
                </a:solidFill>
              </a:rPr>
              <a:t>были случаи, когда возникали проблемы при игре людей с разными </a:t>
            </a:r>
            <a:r>
              <a:rPr lang="ru-RU" b="1" dirty="0" err="1">
                <a:solidFill>
                  <a:schemeClr val="bg1"/>
                </a:solidFill>
              </a:rPr>
              <a:t>локалями</a:t>
            </a:r>
            <a:r>
              <a:rPr lang="ru-RU" b="1" dirty="0">
                <a:solidFill>
                  <a:schemeClr val="bg1"/>
                </a:solidFill>
              </a:rPr>
              <a:t>, например </a:t>
            </a:r>
            <a:r>
              <a:rPr lang="ru-RU" b="1" dirty="0" err="1">
                <a:solidFill>
                  <a:schemeClr val="bg1"/>
                </a:solidFill>
              </a:rPr>
              <a:t>English</a:t>
            </a:r>
            <a:r>
              <a:rPr lang="ru-RU" b="1" dirty="0">
                <a:solidFill>
                  <a:schemeClr val="bg1"/>
                </a:solidFill>
              </a:rPr>
              <a:t> и </a:t>
            </a:r>
            <a:r>
              <a:rPr lang="ru-RU" b="1" dirty="0" err="1">
                <a:solidFill>
                  <a:schemeClr val="bg1"/>
                </a:solidFill>
              </a:rPr>
              <a:t>French</a:t>
            </a:r>
            <a:r>
              <a:rPr lang="ru-RU" b="1" dirty="0">
                <a:solidFill>
                  <a:schemeClr val="bg1"/>
                </a:solidFill>
              </a:rPr>
              <a:t>. В этих случаях игра, в лучшем случае теряла соединение с сервером, в худшем — </a:t>
            </a:r>
            <a:r>
              <a:rPr lang="ru-RU" b="1" dirty="0" err="1">
                <a:solidFill>
                  <a:schemeClr val="bg1"/>
                </a:solidFill>
              </a:rPr>
              <a:t>крашилась</a:t>
            </a:r>
            <a:r>
              <a:rPr lang="ru-RU" b="1" dirty="0">
                <a:solidFill>
                  <a:schemeClr val="bg1"/>
                </a:solidFill>
              </a:rPr>
              <a:t>. В такой ситуации, в наихудшей ситуации у вас будет сразу 3 разных </a:t>
            </a:r>
            <a:r>
              <a:rPr lang="ru-RU" b="1" dirty="0" err="1">
                <a:solidFill>
                  <a:schemeClr val="bg1"/>
                </a:solidFill>
              </a:rPr>
              <a:t>локали</a:t>
            </a:r>
            <a:r>
              <a:rPr lang="ru-RU" b="1" dirty="0">
                <a:solidFill>
                  <a:schemeClr val="bg1"/>
                </a:solidFill>
              </a:rPr>
              <a:t>: у каждого игрока своя + </a:t>
            </a:r>
            <a:r>
              <a:rPr lang="ru-RU" b="1" dirty="0" err="1">
                <a:solidFill>
                  <a:schemeClr val="bg1"/>
                </a:solidFill>
              </a:rPr>
              <a:t>локаль</a:t>
            </a:r>
            <a:r>
              <a:rPr lang="ru-RU" b="1" dirty="0">
                <a:solidFill>
                  <a:schemeClr val="bg1"/>
                </a:solidFill>
              </a:rPr>
              <a:t> сервера, не совпадающая ни с одной из </a:t>
            </a:r>
            <a:r>
              <a:rPr lang="ru-RU" b="1" dirty="0" err="1">
                <a:solidFill>
                  <a:schemeClr val="bg1"/>
                </a:solidFill>
              </a:rPr>
              <a:t>локалей</a:t>
            </a:r>
            <a:r>
              <a:rPr lang="ru-RU" b="1" dirty="0">
                <a:solidFill>
                  <a:schemeClr val="bg1"/>
                </a:solidFill>
              </a:rPr>
              <a:t> игроков. </a:t>
            </a:r>
            <a:r>
              <a:rPr lang="ru-RU" b="1" i="1" dirty="0">
                <a:solidFill>
                  <a:schemeClr val="bg1"/>
                </a:solidFill>
              </a:rPr>
              <a:t>Так что есть смысл проверить </a:t>
            </a:r>
            <a:r>
              <a:rPr lang="ru-RU" b="1" i="1" dirty="0" err="1">
                <a:solidFill>
                  <a:schemeClr val="bg1"/>
                </a:solidFill>
              </a:rPr>
              <a:t>конект</a:t>
            </a:r>
            <a:r>
              <a:rPr lang="ru-RU" b="1" i="1" dirty="0">
                <a:solidFill>
                  <a:schemeClr val="bg1"/>
                </a:solidFill>
              </a:rPr>
              <a:t> всех </a:t>
            </a:r>
            <a:r>
              <a:rPr lang="ru-RU" b="1" i="1" dirty="0" err="1">
                <a:solidFill>
                  <a:schemeClr val="bg1"/>
                </a:solidFill>
              </a:rPr>
              <a:t>локалей</a:t>
            </a:r>
            <a:r>
              <a:rPr lang="ru-RU" b="1" i="1" dirty="0">
                <a:solidFill>
                  <a:schemeClr val="bg1"/>
                </a:solidFill>
              </a:rPr>
              <a:t> со всеми методом тестирования всех пар</a:t>
            </a:r>
            <a:r>
              <a:rPr lang="ru-RU" b="1" dirty="0" smtClean="0">
                <a:solidFill>
                  <a:schemeClr val="bg1"/>
                </a:solidFill>
              </a:rPr>
              <a:t>.</a:t>
            </a:r>
          </a:p>
          <a:p>
            <a:r>
              <a:rPr lang="ru-RU" b="1" u="sng" dirty="0" smtClean="0">
                <a:solidFill>
                  <a:schemeClr val="bg1"/>
                </a:solidFill>
              </a:rPr>
              <a:t>Ориентация текста</a:t>
            </a:r>
            <a:r>
              <a:rPr lang="ru-RU" b="1" dirty="0">
                <a:solidFill>
                  <a:schemeClr val="bg1"/>
                </a:solidFill>
              </a:rPr>
              <a:t/>
            </a:r>
            <a:br>
              <a:rPr lang="ru-RU" b="1" dirty="0">
                <a:solidFill>
                  <a:schemeClr val="bg1"/>
                </a:solidFill>
              </a:rPr>
            </a:br>
            <a:r>
              <a:rPr lang="ru-RU" b="1" dirty="0">
                <a:solidFill>
                  <a:schemeClr val="bg1"/>
                </a:solidFill>
              </a:rPr>
              <a:t>Сортировка </a:t>
            </a:r>
            <a:r>
              <a:rPr lang="ru-RU" b="1" dirty="0" smtClean="0">
                <a:solidFill>
                  <a:schemeClr val="bg1"/>
                </a:solidFill>
              </a:rPr>
              <a:t>строк</a:t>
            </a:r>
          </a:p>
          <a:p>
            <a:r>
              <a:rPr lang="ru-RU" b="1" dirty="0" smtClean="0">
                <a:solidFill>
                  <a:schemeClr val="bg1"/>
                </a:solidFill>
              </a:rPr>
              <a:t>Формат </a:t>
            </a:r>
            <a:r>
              <a:rPr lang="ru-RU" b="1" dirty="0">
                <a:solidFill>
                  <a:schemeClr val="bg1"/>
                </a:solidFill>
              </a:rPr>
              <a:t>адреса</a:t>
            </a:r>
            <a:endParaRPr lang="ru-RU" b="1" u="sng" dirty="0">
              <a:solidFill>
                <a:schemeClr val="bg1"/>
              </a:solidFill>
            </a:endParaRPr>
          </a:p>
          <a:p>
            <a:pPr algn="just"/>
            <a:endParaRPr lang="ru-RU" dirty="0"/>
          </a:p>
        </p:txBody>
      </p:sp>
    </p:spTree>
    <p:extLst>
      <p:ext uri="{BB962C8B-B14F-4D97-AF65-F5344CB8AC3E}">
        <p14:creationId xmlns:p14="http://schemas.microsoft.com/office/powerpoint/2010/main" val="11450689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52697" y="104503"/>
            <a:ext cx="8791303" cy="4524315"/>
          </a:xfrm>
          <a:prstGeom prst="rect">
            <a:avLst/>
          </a:prstGeom>
        </p:spPr>
        <p:txBody>
          <a:bodyPr wrap="square">
            <a:spAutoFit/>
          </a:bodyPr>
          <a:lstStyle/>
          <a:p>
            <a:r>
              <a:rPr lang="ru-RU" dirty="0"/>
              <a:t/>
            </a:r>
            <a:br>
              <a:rPr lang="ru-RU" dirty="0"/>
            </a:br>
            <a:r>
              <a:rPr lang="ru-RU" b="1" dirty="0">
                <a:solidFill>
                  <a:schemeClr val="bg1"/>
                </a:solidFill>
                <a:latin typeface="Arial Narrow" panose="020B0606020202030204" pitchFamily="34" charset="0"/>
              </a:rPr>
              <a:t>Формат </a:t>
            </a:r>
            <a:r>
              <a:rPr lang="ru-RU" b="1" dirty="0" smtClean="0">
                <a:solidFill>
                  <a:schemeClr val="bg1"/>
                </a:solidFill>
                <a:latin typeface="Arial Narrow" panose="020B0606020202030204" pitchFamily="34" charset="0"/>
              </a:rPr>
              <a:t>адреса(</a:t>
            </a:r>
            <a:r>
              <a:rPr lang="ru-RU" b="1" dirty="0">
                <a:solidFill>
                  <a:schemeClr val="bg1"/>
                </a:solidFill>
                <a:latin typeface="Arial Narrow" panose="020B0606020202030204" pitchFamily="34" charset="0"/>
              </a:rPr>
              <a:t>Адрес — это, пожалуй, самая нестандартная часть для проверки. Здесь стоит быть максимально внимательным и проявлять гибкость при проверке данных. Учитывайте то, что </a:t>
            </a:r>
            <a:r>
              <a:rPr lang="ru-RU" b="1" dirty="0" smtClean="0">
                <a:solidFill>
                  <a:schemeClr val="bg1"/>
                </a:solidFill>
                <a:latin typeface="Arial Narrow" panose="020B0606020202030204" pitchFamily="34" charset="0"/>
              </a:rPr>
              <a:t>нет универсального </a:t>
            </a:r>
            <a:r>
              <a:rPr lang="ru-RU" b="1" dirty="0">
                <a:solidFill>
                  <a:schemeClr val="bg1"/>
                </a:solidFill>
                <a:latin typeface="Arial Narrow" panose="020B0606020202030204" pitchFamily="34" charset="0"/>
              </a:rPr>
              <a:t>порядка записи адреса</a:t>
            </a:r>
            <a:r>
              <a:rPr lang="ru-RU" b="1" dirty="0" smtClean="0">
                <a:solidFill>
                  <a:schemeClr val="bg1"/>
                </a:solidFill>
                <a:latin typeface="Arial Narrow" panose="020B0606020202030204" pitchFamily="34" charset="0"/>
              </a:rPr>
              <a:t>.)</a:t>
            </a:r>
          </a:p>
          <a:p>
            <a:r>
              <a:rPr lang="ru-RU" b="1" dirty="0" smtClean="0">
                <a:solidFill>
                  <a:schemeClr val="bg1"/>
                </a:solidFill>
                <a:latin typeface="Arial Narrow" panose="020B0606020202030204" pitchFamily="34" charset="0"/>
              </a:rPr>
              <a:t>Формат </a:t>
            </a:r>
            <a:r>
              <a:rPr lang="ru-RU" b="1" dirty="0">
                <a:solidFill>
                  <a:schemeClr val="bg1"/>
                </a:solidFill>
                <a:latin typeface="Arial Narrow" panose="020B0606020202030204" pitchFamily="34" charset="0"/>
              </a:rPr>
              <a:t>телефонных </a:t>
            </a:r>
            <a:r>
              <a:rPr lang="ru-RU" b="1" dirty="0" smtClean="0">
                <a:solidFill>
                  <a:schemeClr val="bg1"/>
                </a:solidFill>
                <a:latin typeface="Arial Narrow" panose="020B0606020202030204" pitchFamily="34" charset="0"/>
              </a:rPr>
              <a:t>номеров</a:t>
            </a:r>
          </a:p>
          <a:p>
            <a:r>
              <a:rPr lang="ru-RU" b="1" dirty="0">
                <a:solidFill>
                  <a:schemeClr val="bg1"/>
                </a:solidFill>
                <a:latin typeface="Arial Narrow" panose="020B0606020202030204" pitchFamily="34" charset="0"/>
              </a:rPr>
              <a:t>Размеры листов </a:t>
            </a:r>
            <a:r>
              <a:rPr lang="ru-RU" b="1" dirty="0" smtClean="0">
                <a:solidFill>
                  <a:schemeClr val="bg1"/>
                </a:solidFill>
                <a:latin typeface="Arial Narrow" panose="020B0606020202030204" pitchFamily="34" charset="0"/>
              </a:rPr>
              <a:t>бумаги.</a:t>
            </a:r>
          </a:p>
          <a:p>
            <a:endParaRPr lang="ru-RU" b="1" dirty="0">
              <a:solidFill>
                <a:schemeClr val="bg1"/>
              </a:solidFill>
              <a:latin typeface="Arial Narrow" panose="020B0606020202030204" pitchFamily="34" charset="0"/>
            </a:endParaRPr>
          </a:p>
          <a:p>
            <a:endParaRPr lang="ru-RU" b="1" dirty="0">
              <a:solidFill>
                <a:schemeClr val="bg1"/>
              </a:solidFill>
              <a:latin typeface="Arial Narrow" panose="020B0606020202030204" pitchFamily="34" charset="0"/>
            </a:endParaRPr>
          </a:p>
          <a:p>
            <a:pPr algn="just"/>
            <a:r>
              <a:rPr lang="ru-RU" b="1" dirty="0">
                <a:solidFill>
                  <a:schemeClr val="bg1"/>
                </a:solidFill>
                <a:latin typeface="Arial Narrow" panose="020B0606020202030204" pitchFamily="34" charset="0"/>
              </a:rPr>
              <a:t>Как вы видите, тестирование интернационализации и локализации — это интересное и комплексное занятие, на которое должно уделяться приличное время. I18N и L10N — очень важные аспекты современных приложений для запуска на глобальном рынке! Локализация не заключается в простом переводе текста с одного языка на другой. При этом заниматься тестированием интернационализации и локализации могут не только соответствующие команды, но и QA инженеры, которые никак не связаны с ними, так как многие аспекты можно проверить без (глубокого) знания языка </a:t>
            </a:r>
            <a:r>
              <a:rPr lang="ru-RU" b="1" dirty="0" err="1">
                <a:solidFill>
                  <a:schemeClr val="bg1"/>
                </a:solidFill>
                <a:latin typeface="Arial Narrow" panose="020B0606020202030204" pitchFamily="34" charset="0"/>
              </a:rPr>
              <a:t>локали</a:t>
            </a:r>
            <a:r>
              <a:rPr lang="ru-RU" b="1" dirty="0">
                <a:solidFill>
                  <a:schemeClr val="bg1"/>
                </a:solidFill>
                <a:latin typeface="Arial Narrow" panose="020B0606020202030204" pitchFamily="34" charset="0"/>
              </a:rPr>
              <a:t>!</a:t>
            </a:r>
          </a:p>
          <a:p>
            <a:endParaRPr lang="ru-RU" dirty="0"/>
          </a:p>
        </p:txBody>
      </p:sp>
    </p:spTree>
    <p:extLst>
      <p:ext uri="{BB962C8B-B14F-4D97-AF65-F5344CB8AC3E}">
        <p14:creationId xmlns:p14="http://schemas.microsoft.com/office/powerpoint/2010/main" val="32111282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70263" y="156754"/>
            <a:ext cx="10175966" cy="6186309"/>
          </a:xfrm>
          <a:prstGeom prst="rect">
            <a:avLst/>
          </a:prstGeom>
        </p:spPr>
        <p:txBody>
          <a:bodyPr wrap="square">
            <a:spAutoFit/>
          </a:bodyPr>
          <a:lstStyle/>
          <a:p>
            <a:pPr algn="just">
              <a:spcAft>
                <a:spcPts val="0"/>
              </a:spcAft>
            </a:pP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Перед сборкой приложения для выпуска убедитесь, что вы отключили ведение журнала и отключили параметр отладки. </a:t>
            </a:r>
          </a:p>
          <a:p>
            <a:pPr marL="285750" indent="-285750" algn="just">
              <a:spcAft>
                <a:spcPts val="0"/>
              </a:spcAft>
              <a:buFontTx/>
              <a:buChar char="-"/>
            </a:pPr>
            <a:r>
              <a:rPr lang="ru-RU" sz="2000" b="1" dirty="0" smtClean="0">
                <a:solidFill>
                  <a:schemeClr val="bg1"/>
                </a:solidFill>
                <a:latin typeface="Arial Narrow" panose="020B0606020202030204" pitchFamily="34" charset="0"/>
                <a:ea typeface="Calibri" panose="020F0502020204030204" pitchFamily="34" charset="0"/>
                <a:cs typeface="Times New Roman" panose="02020603050405020304" pitchFamily="18" charset="0"/>
              </a:rPr>
              <a:t>отключить </a:t>
            </a: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ведение журнала, удалив вызовы методов журнала в исходных </a:t>
            </a:r>
            <a:r>
              <a:rPr lang="ru-RU" sz="2000" b="1" dirty="0" smtClean="0">
                <a:solidFill>
                  <a:schemeClr val="bg1"/>
                </a:solidFill>
                <a:latin typeface="Arial Narrow" panose="020B0606020202030204" pitchFamily="34" charset="0"/>
                <a:ea typeface="Calibri" panose="020F0502020204030204" pitchFamily="34" charset="0"/>
                <a:cs typeface="Times New Roman" panose="02020603050405020304" pitchFamily="18" charset="0"/>
              </a:rPr>
              <a:t>файлах</a:t>
            </a:r>
          </a:p>
          <a:p>
            <a:pPr marL="285750" indent="-285750" algn="just">
              <a:spcAft>
                <a:spcPts val="0"/>
              </a:spcAft>
              <a:buFontTx/>
              <a:buChar char="-"/>
            </a:pPr>
            <a:endPar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a:p>
            <a:pPr algn="just">
              <a:spcAft>
                <a:spcPts val="0"/>
              </a:spcAft>
            </a:pP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-отключить отладку, удалив атрибут </a:t>
            </a:r>
            <a:r>
              <a:rPr lang="ru-RU" sz="2000"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android</a:t>
            </a: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t>
            </a:r>
            <a:r>
              <a:rPr lang="ru-RU" sz="2000"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debuggable</a:t>
            </a: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из тега &lt;</a:t>
            </a:r>
            <a:r>
              <a:rPr lang="ru-RU" sz="2000"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application</a:t>
            </a: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&gt; в файле манифеста или установить для атрибута </a:t>
            </a:r>
            <a:r>
              <a:rPr lang="ru-RU" sz="2000"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android</a:t>
            </a: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t>
            </a:r>
            <a:r>
              <a:rPr lang="ru-RU" sz="2000"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debuggable</a:t>
            </a: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значение </a:t>
            </a:r>
            <a:r>
              <a:rPr lang="ru-RU" sz="2000"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false</a:t>
            </a: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в файле </a:t>
            </a:r>
            <a:r>
              <a:rPr lang="ru-RU" sz="2000" b="1" dirty="0" smtClean="0">
                <a:solidFill>
                  <a:schemeClr val="bg1"/>
                </a:solidFill>
                <a:latin typeface="Arial Narrow" panose="020B0606020202030204" pitchFamily="34" charset="0"/>
                <a:ea typeface="Calibri" panose="020F0502020204030204" pitchFamily="34" charset="0"/>
                <a:cs typeface="Times New Roman" panose="02020603050405020304" pitchFamily="18" charset="0"/>
              </a:rPr>
              <a:t>манифеста</a:t>
            </a:r>
          </a:p>
          <a:p>
            <a:endPar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a:p>
            <a:r>
              <a:rPr lang="ru-RU" sz="2000" b="1" dirty="0" smtClean="0">
                <a:solidFill>
                  <a:schemeClr val="bg1"/>
                </a:solidFill>
                <a:latin typeface="Arial Narrow" panose="020B0606020202030204" pitchFamily="34" charset="0"/>
                <a:ea typeface="Calibri" panose="020F0502020204030204" pitchFamily="34" charset="0"/>
                <a:cs typeface="Times New Roman" panose="02020603050405020304" pitchFamily="18" charset="0"/>
              </a:rPr>
              <a:t>-</a:t>
            </a: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удалить все файлы журналов или файлы статических тестов, созданные в вашем </a:t>
            </a:r>
            <a:r>
              <a:rPr lang="ru-RU" sz="2000" b="1" dirty="0" smtClean="0">
                <a:solidFill>
                  <a:schemeClr val="bg1"/>
                </a:solidFill>
                <a:latin typeface="Arial Narrow" panose="020B0606020202030204" pitchFamily="34" charset="0"/>
                <a:ea typeface="Calibri" panose="020F0502020204030204" pitchFamily="34" charset="0"/>
                <a:cs typeface="Times New Roman" panose="02020603050405020304" pitchFamily="18" charset="0"/>
              </a:rPr>
              <a:t>проекте</a:t>
            </a:r>
          </a:p>
          <a:p>
            <a:endParaRPr lang="ru-RU" sz="2000" b="1" dirty="0" smtClean="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a:p>
            <a:r>
              <a:rPr lang="ru-RU" sz="2000" b="1" dirty="0" smtClean="0">
                <a:solidFill>
                  <a:schemeClr val="bg1"/>
                </a:solidFill>
                <a:latin typeface="Arial Narrow" panose="020B0606020202030204" pitchFamily="34" charset="0"/>
              </a:rPr>
              <a:t>-удалить все вызовы трассировки </a:t>
            </a:r>
            <a:r>
              <a:rPr lang="ru-RU" sz="2000" b="1" dirty="0" err="1" smtClean="0">
                <a:solidFill>
                  <a:schemeClr val="bg1"/>
                </a:solidFill>
                <a:latin typeface="Arial Narrow" panose="020B0606020202030204" pitchFamily="34" charset="0"/>
              </a:rPr>
              <a:t>Debug</a:t>
            </a:r>
            <a:r>
              <a:rPr lang="ru-RU" sz="2000" b="1" dirty="0" smtClean="0">
                <a:solidFill>
                  <a:schemeClr val="bg1"/>
                </a:solidFill>
                <a:latin typeface="Arial Narrow" panose="020B0606020202030204" pitchFamily="34" charset="0"/>
              </a:rPr>
              <a:t>, которые  добавлены в свой код, такие как вызовы методов </a:t>
            </a:r>
            <a:r>
              <a:rPr lang="ru-RU" sz="2000" b="1" dirty="0" err="1" smtClean="0">
                <a:solidFill>
                  <a:schemeClr val="bg1"/>
                </a:solidFill>
                <a:latin typeface="Arial Narrow" panose="020B0606020202030204" pitchFamily="34" charset="0"/>
              </a:rPr>
              <a:t>startMethodTracing</a:t>
            </a:r>
            <a:r>
              <a:rPr lang="ru-RU" sz="2000" b="1" dirty="0" smtClean="0">
                <a:solidFill>
                  <a:schemeClr val="bg1"/>
                </a:solidFill>
                <a:latin typeface="Arial Narrow" panose="020B0606020202030204" pitchFamily="34" charset="0"/>
              </a:rPr>
              <a:t> () и </a:t>
            </a:r>
            <a:r>
              <a:rPr lang="ru-RU" sz="2000" b="1" dirty="0" err="1" smtClean="0">
                <a:solidFill>
                  <a:schemeClr val="bg1"/>
                </a:solidFill>
                <a:latin typeface="Arial Narrow" panose="020B0606020202030204" pitchFamily="34" charset="0"/>
              </a:rPr>
              <a:t>stopMethodTracing</a:t>
            </a:r>
            <a:r>
              <a:rPr lang="ru-RU" sz="2000" b="1" dirty="0" smtClean="0">
                <a:solidFill>
                  <a:schemeClr val="bg1"/>
                </a:solidFill>
                <a:latin typeface="Arial Narrow" panose="020B0606020202030204" pitchFamily="34" charset="0"/>
              </a:rPr>
              <a:t> ().</a:t>
            </a:r>
          </a:p>
          <a:p>
            <a:r>
              <a:rPr lang="ru-RU" sz="2000" b="1" dirty="0">
                <a:solidFill>
                  <a:schemeClr val="bg1"/>
                </a:solidFill>
                <a:latin typeface="Arial Narrow" panose="020B0606020202030204" pitchFamily="34" charset="0"/>
              </a:rPr>
              <a:t> </a:t>
            </a:r>
          </a:p>
          <a:p>
            <a:r>
              <a:rPr lang="ru-RU" sz="2000" b="1" dirty="0" smtClean="0">
                <a:solidFill>
                  <a:schemeClr val="bg1"/>
                </a:solidFill>
                <a:latin typeface="Arial Narrow" panose="020B0606020202030204" pitchFamily="34" charset="0"/>
              </a:rPr>
              <a:t>- убедитесь</a:t>
            </a:r>
            <a:r>
              <a:rPr lang="ru-RU" sz="2000" b="1" dirty="0">
                <a:solidFill>
                  <a:schemeClr val="bg1"/>
                </a:solidFill>
                <a:latin typeface="Arial Narrow" panose="020B0606020202030204" pitchFamily="34" charset="0"/>
              </a:rPr>
              <a:t>, что вы отключили отладку для своего приложения при использовании </a:t>
            </a:r>
            <a:r>
              <a:rPr lang="ru-RU" sz="2000" b="1" dirty="0" err="1">
                <a:solidFill>
                  <a:schemeClr val="bg1"/>
                </a:solidFill>
                <a:latin typeface="Arial Narrow" panose="020B0606020202030204" pitchFamily="34" charset="0"/>
              </a:rPr>
              <a:t>WebView</a:t>
            </a:r>
            <a:r>
              <a:rPr lang="ru-RU" sz="2000" b="1" dirty="0">
                <a:solidFill>
                  <a:schemeClr val="bg1"/>
                </a:solidFill>
                <a:latin typeface="Arial Narrow" panose="020B0606020202030204" pitchFamily="34" charset="0"/>
              </a:rPr>
              <a:t> для отображения платного контента или при использовании интерфейсов </a:t>
            </a:r>
            <a:r>
              <a:rPr lang="ru-RU" sz="2000" b="1" dirty="0" err="1">
                <a:solidFill>
                  <a:schemeClr val="bg1"/>
                </a:solidFill>
                <a:latin typeface="Arial Narrow" panose="020B0606020202030204" pitchFamily="34" charset="0"/>
              </a:rPr>
              <a:t>JavaScript</a:t>
            </a:r>
            <a:r>
              <a:rPr lang="ru-RU" sz="2000" b="1" dirty="0">
                <a:solidFill>
                  <a:schemeClr val="bg1"/>
                </a:solidFill>
                <a:latin typeface="Arial Narrow" panose="020B0606020202030204" pitchFamily="34" charset="0"/>
              </a:rPr>
              <a:t>, поскольку отладка позволяет пользователям вводить сценарии и извлекать контент с помощью </a:t>
            </a:r>
            <a:r>
              <a:rPr lang="ru-RU" sz="2000" b="1" dirty="0" err="1">
                <a:solidFill>
                  <a:schemeClr val="bg1"/>
                </a:solidFill>
                <a:latin typeface="Arial Narrow" panose="020B0606020202030204" pitchFamily="34" charset="0"/>
              </a:rPr>
              <a:t>Chrome</a:t>
            </a:r>
            <a:r>
              <a:rPr lang="ru-RU" sz="2000" b="1" dirty="0">
                <a:solidFill>
                  <a:schemeClr val="bg1"/>
                </a:solidFill>
                <a:latin typeface="Arial Narrow" panose="020B0606020202030204" pitchFamily="34" charset="0"/>
              </a:rPr>
              <a:t> </a:t>
            </a:r>
            <a:r>
              <a:rPr lang="ru-RU" sz="2000" b="1" dirty="0" err="1">
                <a:solidFill>
                  <a:schemeClr val="bg1"/>
                </a:solidFill>
                <a:latin typeface="Arial Narrow" panose="020B0606020202030204" pitchFamily="34" charset="0"/>
              </a:rPr>
              <a:t>DevTools</a:t>
            </a:r>
            <a:r>
              <a:rPr lang="ru-RU" sz="2000" b="1" dirty="0">
                <a:solidFill>
                  <a:schemeClr val="bg1"/>
                </a:solidFill>
                <a:latin typeface="Arial Narrow" panose="020B0606020202030204" pitchFamily="34" charset="0"/>
              </a:rPr>
              <a:t>. Чтобы отключить отладку, используйте метод </a:t>
            </a:r>
            <a:r>
              <a:rPr lang="ru-RU" sz="2000" b="1" dirty="0" err="1">
                <a:solidFill>
                  <a:schemeClr val="bg1"/>
                </a:solidFill>
                <a:latin typeface="Arial Narrow" panose="020B0606020202030204" pitchFamily="34" charset="0"/>
              </a:rPr>
              <a:t>WebView.setWebContentsDebuggingEnabled</a:t>
            </a:r>
            <a:r>
              <a:rPr lang="ru-RU" sz="2000" b="1" dirty="0">
                <a:solidFill>
                  <a:schemeClr val="bg1"/>
                </a:solidFill>
                <a:latin typeface="Arial Narrow" panose="020B0606020202030204" pitchFamily="34" charset="0"/>
              </a:rPr>
              <a:t> ().</a:t>
            </a:r>
          </a:p>
          <a:p>
            <a:endParaRPr lang="ru-RU" dirty="0">
              <a:latin typeface="Calibri" panose="020F0502020204030204" pitchFamily="34" charset="0"/>
              <a:cs typeface="Times New Roman" panose="02020603050405020304" pitchFamily="18" charset="0"/>
            </a:endParaRPr>
          </a:p>
          <a:p>
            <a:endParaRPr lang="ru-RU" dirty="0"/>
          </a:p>
        </p:txBody>
      </p:sp>
    </p:spTree>
    <p:extLst>
      <p:ext uri="{BB962C8B-B14F-4D97-AF65-F5344CB8AC3E}">
        <p14:creationId xmlns:p14="http://schemas.microsoft.com/office/powerpoint/2010/main" val="30222747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202474" y="248194"/>
            <a:ext cx="11234057" cy="6278642"/>
          </a:xfrm>
          <a:prstGeom prst="rect">
            <a:avLst/>
          </a:prstGeom>
        </p:spPr>
        <p:txBody>
          <a:bodyPr wrap="square">
            <a:spAutoFit/>
          </a:bodyPr>
          <a:lstStyle/>
          <a:p>
            <a:pPr>
              <a:spcAft>
                <a:spcPts val="0"/>
              </a:spcAft>
            </a:pPr>
            <a:r>
              <a:rPr lang="ru-RU" sz="1600" b="1" u="sng"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Очистите каталоги вашего проекта</a:t>
            </a:r>
          </a:p>
          <a:p>
            <a:pPr>
              <a:spcAft>
                <a:spcPts val="0"/>
              </a:spcAft>
            </a:pPr>
            <a:r>
              <a:rPr lang="ru-RU" sz="16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Очистите свой проект и убедитесь, что он соответствует структуре каталогов, описанной в </a:t>
            </a:r>
            <a:r>
              <a:rPr lang="ru-RU" sz="1600"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Android</a:t>
            </a:r>
            <a:r>
              <a:rPr lang="ru-RU" sz="16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t>
            </a:r>
            <a:r>
              <a:rPr lang="ru-RU" sz="1600"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Projects</a:t>
            </a:r>
            <a:r>
              <a:rPr lang="ru-RU" sz="16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Если оставить в проекте ненужные или потерянные файлы, это может помешать компиляции приложения и привести к тому, что оно будет вести себя непредсказуемо. Как минимум, вы должны выполнить следующие задачи по очистке</a:t>
            </a:r>
            <a:r>
              <a:rPr lang="ru-RU" sz="1600" b="1" dirty="0" smtClean="0">
                <a:solidFill>
                  <a:schemeClr val="bg1"/>
                </a:solidFill>
                <a:latin typeface="Arial Narrow" panose="020B0606020202030204" pitchFamily="34" charset="0"/>
                <a:ea typeface="Calibri" panose="020F0502020204030204" pitchFamily="34" charset="0"/>
                <a:cs typeface="Times New Roman" panose="02020603050405020304" pitchFamily="18" charset="0"/>
              </a:rPr>
              <a:t>:</a:t>
            </a:r>
          </a:p>
          <a:p>
            <a:r>
              <a:rPr lang="ru-RU" sz="1600" b="1" dirty="0">
                <a:solidFill>
                  <a:schemeClr val="bg1"/>
                </a:solidFill>
                <a:latin typeface="Arial Narrow" panose="020B0606020202030204" pitchFamily="34" charset="0"/>
              </a:rPr>
              <a:t>Просмотрите содержимое каталогов </a:t>
            </a:r>
            <a:r>
              <a:rPr lang="ru-RU" sz="1600" b="1" dirty="0" err="1">
                <a:solidFill>
                  <a:schemeClr val="bg1"/>
                </a:solidFill>
                <a:latin typeface="Arial Narrow" panose="020B0606020202030204" pitchFamily="34" charset="0"/>
              </a:rPr>
              <a:t>jni</a:t>
            </a:r>
            <a:r>
              <a:rPr lang="ru-RU" sz="1600" b="1" dirty="0">
                <a:solidFill>
                  <a:schemeClr val="bg1"/>
                </a:solidFill>
                <a:latin typeface="Arial Narrow" panose="020B0606020202030204" pitchFamily="34" charset="0"/>
              </a:rPr>
              <a:t> /, </a:t>
            </a:r>
            <a:r>
              <a:rPr lang="ru-RU" sz="1600" b="1" dirty="0" err="1">
                <a:solidFill>
                  <a:schemeClr val="bg1"/>
                </a:solidFill>
                <a:latin typeface="Arial Narrow" panose="020B0606020202030204" pitchFamily="34" charset="0"/>
              </a:rPr>
              <a:t>lib</a:t>
            </a:r>
            <a:r>
              <a:rPr lang="ru-RU" sz="1600" b="1" dirty="0">
                <a:solidFill>
                  <a:schemeClr val="bg1"/>
                </a:solidFill>
                <a:latin typeface="Arial Narrow" panose="020B0606020202030204" pitchFamily="34" charset="0"/>
              </a:rPr>
              <a:t> / и </a:t>
            </a:r>
            <a:r>
              <a:rPr lang="ru-RU" sz="1600" b="1" dirty="0" err="1">
                <a:solidFill>
                  <a:schemeClr val="bg1"/>
                </a:solidFill>
                <a:latin typeface="Arial Narrow" panose="020B0606020202030204" pitchFamily="34" charset="0"/>
              </a:rPr>
              <a:t>src</a:t>
            </a:r>
            <a:r>
              <a:rPr lang="ru-RU" sz="1600" b="1" dirty="0">
                <a:solidFill>
                  <a:schemeClr val="bg1"/>
                </a:solidFill>
                <a:latin typeface="Arial Narrow" panose="020B0606020202030204" pitchFamily="34" charset="0"/>
              </a:rPr>
              <a:t> /. </a:t>
            </a:r>
            <a:endParaRPr lang="ru-RU" sz="1600" b="1" dirty="0" smtClean="0">
              <a:solidFill>
                <a:schemeClr val="bg1"/>
              </a:solidFill>
              <a:latin typeface="Arial Narrow" panose="020B0606020202030204" pitchFamily="34" charset="0"/>
            </a:endParaRPr>
          </a:p>
          <a:p>
            <a:endParaRPr lang="ru-RU" sz="1600" b="1" dirty="0">
              <a:solidFill>
                <a:schemeClr val="bg1"/>
              </a:solidFill>
              <a:latin typeface="Arial Narrow" panose="020B0606020202030204" pitchFamily="34" charset="0"/>
            </a:endParaRPr>
          </a:p>
          <a:p>
            <a:r>
              <a:rPr lang="ru-RU" sz="1600" b="1" u="sng" dirty="0">
                <a:solidFill>
                  <a:schemeClr val="bg1"/>
                </a:solidFill>
                <a:latin typeface="Arial Narrow" panose="020B0606020202030204" pitchFamily="34" charset="0"/>
              </a:rPr>
              <a:t>Каталог </a:t>
            </a:r>
            <a:r>
              <a:rPr lang="ru-RU" sz="1600" b="1" u="sng" dirty="0" err="1">
                <a:solidFill>
                  <a:schemeClr val="bg1"/>
                </a:solidFill>
                <a:latin typeface="Arial Narrow" panose="020B0606020202030204" pitchFamily="34" charset="0"/>
              </a:rPr>
              <a:t>jni</a:t>
            </a:r>
            <a:r>
              <a:rPr lang="ru-RU" sz="1600" b="1" u="sng" dirty="0">
                <a:solidFill>
                  <a:schemeClr val="bg1"/>
                </a:solidFill>
                <a:latin typeface="Arial Narrow" panose="020B0606020202030204" pitchFamily="34" charset="0"/>
              </a:rPr>
              <a:t> / </a:t>
            </a:r>
            <a:r>
              <a:rPr lang="ru-RU" sz="1600" b="1" dirty="0">
                <a:solidFill>
                  <a:schemeClr val="bg1"/>
                </a:solidFill>
                <a:latin typeface="Arial Narrow" panose="020B0606020202030204" pitchFamily="34" charset="0"/>
              </a:rPr>
              <a:t>должен содержать только исходные файлы, связанные с </a:t>
            </a:r>
            <a:r>
              <a:rPr lang="ru-RU" sz="1600" b="1" dirty="0" err="1">
                <a:solidFill>
                  <a:schemeClr val="bg1"/>
                </a:solidFill>
                <a:latin typeface="Arial Narrow" panose="020B0606020202030204" pitchFamily="34" charset="0"/>
              </a:rPr>
              <a:t>Android</a:t>
            </a:r>
            <a:r>
              <a:rPr lang="ru-RU" sz="1600" b="1" dirty="0">
                <a:solidFill>
                  <a:schemeClr val="bg1"/>
                </a:solidFill>
                <a:latin typeface="Arial Narrow" panose="020B0606020202030204" pitchFamily="34" charset="0"/>
              </a:rPr>
              <a:t> NDK, например файлы .c, .</a:t>
            </a:r>
            <a:r>
              <a:rPr lang="ru-RU" sz="1600" b="1" dirty="0" err="1">
                <a:solidFill>
                  <a:schemeClr val="bg1"/>
                </a:solidFill>
                <a:latin typeface="Arial Narrow" panose="020B0606020202030204" pitchFamily="34" charset="0"/>
              </a:rPr>
              <a:t>cpp</a:t>
            </a:r>
            <a:r>
              <a:rPr lang="ru-RU" sz="1600" b="1" dirty="0">
                <a:solidFill>
                  <a:schemeClr val="bg1"/>
                </a:solidFill>
                <a:latin typeface="Arial Narrow" panose="020B0606020202030204" pitchFamily="34" charset="0"/>
              </a:rPr>
              <a:t>, .h и .</a:t>
            </a:r>
            <a:r>
              <a:rPr lang="ru-RU" sz="1600" b="1" dirty="0" err="1">
                <a:solidFill>
                  <a:schemeClr val="bg1"/>
                </a:solidFill>
                <a:latin typeface="Arial Narrow" panose="020B0606020202030204" pitchFamily="34" charset="0"/>
              </a:rPr>
              <a:t>mk</a:t>
            </a:r>
            <a:r>
              <a:rPr lang="ru-RU" sz="1600" b="1" dirty="0" smtClean="0">
                <a:solidFill>
                  <a:schemeClr val="bg1"/>
                </a:solidFill>
                <a:latin typeface="Arial Narrow" panose="020B0606020202030204" pitchFamily="34" charset="0"/>
              </a:rPr>
              <a:t>. </a:t>
            </a:r>
          </a:p>
          <a:p>
            <a:pPr algn="just"/>
            <a:r>
              <a:rPr lang="ru-RU" sz="1600" b="1" dirty="0">
                <a:solidFill>
                  <a:schemeClr val="bg1"/>
                </a:solidFill>
                <a:latin typeface="Arial Narrow" panose="020B0606020202030204" pitchFamily="34" charset="0"/>
              </a:rPr>
              <a:t> </a:t>
            </a:r>
            <a:r>
              <a:rPr lang="ru-RU" sz="1600" b="1" i="1" dirty="0" err="1" smtClean="0">
                <a:solidFill>
                  <a:schemeClr val="bg1"/>
                </a:solidFill>
                <a:latin typeface="Arial Narrow" panose="020B0606020202030204" pitchFamily="34" charset="0"/>
              </a:rPr>
              <a:t>справочно</a:t>
            </a:r>
            <a:r>
              <a:rPr lang="ru-RU" sz="1600" b="1" i="1" dirty="0" smtClean="0">
                <a:solidFill>
                  <a:schemeClr val="bg1"/>
                </a:solidFill>
                <a:latin typeface="Arial Narrow" panose="020B0606020202030204" pitchFamily="34" charset="0"/>
              </a:rPr>
              <a:t> (</a:t>
            </a:r>
            <a:r>
              <a:rPr lang="en-US" sz="1600" b="1" i="1" dirty="0" smtClean="0">
                <a:solidFill>
                  <a:schemeClr val="bg1"/>
                </a:solidFill>
                <a:latin typeface="Arial Narrow" panose="020B0606020202030204" pitchFamily="34" charset="0"/>
              </a:rPr>
              <a:t>Ja</a:t>
            </a:r>
            <a:r>
              <a:rPr lang="ru-RU" sz="1600" b="1" i="1" dirty="0" err="1" smtClean="0">
                <a:solidFill>
                  <a:schemeClr val="bg1"/>
                </a:solidFill>
                <a:latin typeface="Arial Narrow" panose="020B0606020202030204" pitchFamily="34" charset="0"/>
              </a:rPr>
              <a:t>va</a:t>
            </a:r>
            <a:r>
              <a:rPr lang="ru-RU" sz="1600" b="1" i="1" dirty="0" smtClean="0">
                <a:solidFill>
                  <a:schemeClr val="bg1"/>
                </a:solidFill>
                <a:latin typeface="Arial Narrow" panose="020B0606020202030204" pitchFamily="34" charset="0"/>
              </a:rPr>
              <a:t> </a:t>
            </a:r>
            <a:r>
              <a:rPr lang="ru-RU" sz="1600" b="1" i="1" dirty="0" err="1">
                <a:solidFill>
                  <a:schemeClr val="bg1"/>
                </a:solidFill>
                <a:latin typeface="Arial Narrow" panose="020B0606020202030204" pitchFamily="34" charset="0"/>
              </a:rPr>
              <a:t>Native</a:t>
            </a:r>
            <a:r>
              <a:rPr lang="ru-RU" sz="1600" b="1" i="1" dirty="0">
                <a:solidFill>
                  <a:schemeClr val="bg1"/>
                </a:solidFill>
                <a:latin typeface="Arial Narrow" panose="020B0606020202030204" pitchFamily="34" charset="0"/>
              </a:rPr>
              <a:t> </a:t>
            </a:r>
            <a:r>
              <a:rPr lang="ru-RU" sz="1600" b="1" i="1" dirty="0" err="1">
                <a:solidFill>
                  <a:schemeClr val="bg1"/>
                </a:solidFill>
                <a:latin typeface="Arial Narrow" panose="020B0606020202030204" pitchFamily="34" charset="0"/>
              </a:rPr>
              <a:t>Interface</a:t>
            </a:r>
            <a:r>
              <a:rPr lang="ru-RU" sz="1600" b="1" i="1" dirty="0">
                <a:solidFill>
                  <a:schemeClr val="bg1"/>
                </a:solidFill>
                <a:latin typeface="Arial Narrow" panose="020B0606020202030204" pitchFamily="34" charset="0"/>
              </a:rPr>
              <a:t> (JNI</a:t>
            </a:r>
            <a:r>
              <a:rPr lang="ru-RU" sz="1600" b="1" dirty="0">
                <a:solidFill>
                  <a:schemeClr val="bg1"/>
                </a:solidFill>
                <a:latin typeface="Arial Narrow" panose="020B0606020202030204" pitchFamily="34" charset="0"/>
              </a:rPr>
              <a:t>) — стандартный механизм для запуска кода под управлением </a:t>
            </a:r>
            <a:r>
              <a:rPr lang="ru-RU" sz="1600" b="1" dirty="0">
                <a:solidFill>
                  <a:schemeClr val="bg1"/>
                </a:solidFill>
                <a:latin typeface="Arial Narrow" panose="020B0606020202030204" pitchFamily="34" charset="0"/>
                <a:hlinkClick r:id="rId2" tooltip="Виртуальная машина Java"/>
              </a:rPr>
              <a:t>виртуальной машины </a:t>
            </a:r>
            <a:r>
              <a:rPr lang="ru-RU" sz="1600" b="1" dirty="0" err="1">
                <a:solidFill>
                  <a:schemeClr val="bg1"/>
                </a:solidFill>
                <a:latin typeface="Arial Narrow" panose="020B0606020202030204" pitchFamily="34" charset="0"/>
                <a:hlinkClick r:id="rId2" tooltip="Виртуальная машина Java"/>
              </a:rPr>
              <a:t>Java</a:t>
            </a:r>
            <a:r>
              <a:rPr lang="ru-RU" sz="1600" b="1" dirty="0">
                <a:solidFill>
                  <a:schemeClr val="bg1"/>
                </a:solidFill>
                <a:latin typeface="Arial Narrow" panose="020B0606020202030204" pitchFamily="34" charset="0"/>
              </a:rPr>
              <a:t> (JVM), который написан на языках C/C++ или Ассемблере и скомпонован в виде динамических библиотек; позволяет не использовать статическое связывание. Это даёт возможность вызова функции </a:t>
            </a:r>
            <a:r>
              <a:rPr lang="ru-RU" sz="1600" b="1" dirty="0">
                <a:solidFill>
                  <a:schemeClr val="bg1"/>
                </a:solidFill>
                <a:latin typeface="Arial Narrow" panose="020B0606020202030204" pitchFamily="34" charset="0"/>
                <a:hlinkClick r:id="rId3" tooltip="Си (язык программирования)"/>
              </a:rPr>
              <a:t>C</a:t>
            </a:r>
            <a:r>
              <a:rPr lang="ru-RU" sz="1600" b="1" dirty="0">
                <a:solidFill>
                  <a:schemeClr val="bg1"/>
                </a:solidFill>
                <a:latin typeface="Arial Narrow" panose="020B0606020202030204" pitchFamily="34" charset="0"/>
              </a:rPr>
              <a:t>/</a:t>
            </a:r>
            <a:r>
              <a:rPr lang="ru-RU" sz="1600" b="1" dirty="0">
                <a:solidFill>
                  <a:schemeClr val="bg1"/>
                </a:solidFill>
                <a:latin typeface="Arial Narrow" panose="020B0606020202030204" pitchFamily="34" charset="0"/>
                <a:hlinkClick r:id="rId4" tooltip="C++"/>
              </a:rPr>
              <a:t>C++</a:t>
            </a:r>
            <a:r>
              <a:rPr lang="ru-RU" sz="1600" b="1" dirty="0">
                <a:solidFill>
                  <a:schemeClr val="bg1"/>
                </a:solidFill>
                <a:latin typeface="Arial Narrow" panose="020B0606020202030204" pitchFamily="34" charset="0"/>
              </a:rPr>
              <a:t> из программы на </a:t>
            </a:r>
            <a:r>
              <a:rPr lang="ru-RU" sz="1600" b="1" dirty="0" err="1">
                <a:solidFill>
                  <a:schemeClr val="bg1"/>
                </a:solidFill>
                <a:latin typeface="Arial Narrow" panose="020B0606020202030204" pitchFamily="34" charset="0"/>
                <a:hlinkClick r:id="rId5" tooltip="Java"/>
              </a:rPr>
              <a:t>Java</a:t>
            </a:r>
            <a:r>
              <a:rPr lang="ru-RU" sz="1600" b="1" dirty="0">
                <a:solidFill>
                  <a:schemeClr val="bg1"/>
                </a:solidFill>
                <a:latin typeface="Arial Narrow" panose="020B0606020202030204" pitchFamily="34" charset="0"/>
              </a:rPr>
              <a:t>, и наоборот. Более ранние интерфейсы, в отличие от JNI, не удовлетворяли условию </a:t>
            </a:r>
            <a:r>
              <a:rPr lang="ru-RU" sz="1600" b="1" dirty="0">
                <a:solidFill>
                  <a:schemeClr val="bg1"/>
                </a:solidFill>
                <a:latin typeface="Arial Narrow" panose="020B0606020202030204" pitchFamily="34" charset="0"/>
                <a:hlinkClick r:id="rId6" tooltip="Двоичная совместимость"/>
              </a:rPr>
              <a:t>двоичной совместимости</a:t>
            </a:r>
            <a:r>
              <a:rPr lang="ru-RU" sz="1600" b="1" dirty="0" smtClean="0">
                <a:solidFill>
                  <a:schemeClr val="bg1"/>
                </a:solidFill>
                <a:latin typeface="Arial Narrow" panose="020B0606020202030204" pitchFamily="34" charset="0"/>
              </a:rPr>
              <a:t>.)</a:t>
            </a:r>
          </a:p>
          <a:p>
            <a:endParaRPr lang="ru-RU" sz="1600" b="1" dirty="0">
              <a:solidFill>
                <a:schemeClr val="bg1"/>
              </a:solidFill>
              <a:latin typeface="Arial Narrow" panose="020B0606020202030204" pitchFamily="34" charset="0"/>
            </a:endParaRPr>
          </a:p>
          <a:p>
            <a:r>
              <a:rPr lang="ru-RU" sz="1600" b="1" dirty="0">
                <a:solidFill>
                  <a:schemeClr val="bg1"/>
                </a:solidFill>
                <a:latin typeface="Arial Narrow" panose="020B0606020202030204" pitchFamily="34" charset="0"/>
              </a:rPr>
              <a:t> Каталог </a:t>
            </a:r>
            <a:r>
              <a:rPr lang="ru-RU" sz="1600" b="1" dirty="0" err="1">
                <a:solidFill>
                  <a:schemeClr val="bg1"/>
                </a:solidFill>
                <a:latin typeface="Arial Narrow" panose="020B0606020202030204" pitchFamily="34" charset="0"/>
              </a:rPr>
              <a:t>lib</a:t>
            </a:r>
            <a:r>
              <a:rPr lang="ru-RU" sz="1600" b="1" dirty="0">
                <a:solidFill>
                  <a:schemeClr val="bg1"/>
                </a:solidFill>
                <a:latin typeface="Arial Narrow" panose="020B0606020202030204" pitchFamily="34" charset="0"/>
              </a:rPr>
              <a:t> / должен содержать только файлы сторонних библиотек или файлы частных библиотек, включая предварительно созданные общие и статические библиотеки (например, файлы .</a:t>
            </a:r>
            <a:r>
              <a:rPr lang="ru-RU" sz="1600" b="1" dirty="0" err="1">
                <a:solidFill>
                  <a:schemeClr val="bg1"/>
                </a:solidFill>
                <a:latin typeface="Arial Narrow" panose="020B0606020202030204" pitchFamily="34" charset="0"/>
              </a:rPr>
              <a:t>so</a:t>
            </a:r>
            <a:r>
              <a:rPr lang="ru-RU" sz="1600" b="1" dirty="0" smtClean="0">
                <a:solidFill>
                  <a:schemeClr val="bg1"/>
                </a:solidFill>
                <a:latin typeface="Arial Narrow" panose="020B0606020202030204" pitchFamily="34" charset="0"/>
              </a:rPr>
              <a:t>).</a:t>
            </a:r>
            <a:r>
              <a:rPr lang="ru-RU" sz="1600" b="1" dirty="0">
                <a:solidFill>
                  <a:schemeClr val="bg1"/>
                </a:solidFill>
                <a:latin typeface="Arial Narrow" panose="020B0606020202030204" pitchFamily="34" charset="0"/>
              </a:rPr>
              <a:t> Проверьте каталог </a:t>
            </a:r>
            <a:r>
              <a:rPr lang="ru-RU" sz="1600" b="1" dirty="0" err="1">
                <a:solidFill>
                  <a:schemeClr val="bg1"/>
                </a:solidFill>
                <a:latin typeface="Arial Narrow" panose="020B0606020202030204" pitchFamily="34" charset="0"/>
              </a:rPr>
              <a:t>lib</a:t>
            </a:r>
            <a:r>
              <a:rPr lang="ru-RU" sz="1600" b="1" dirty="0">
                <a:solidFill>
                  <a:schemeClr val="bg1"/>
                </a:solidFill>
                <a:latin typeface="Arial Narrow" panose="020B0606020202030204" pitchFamily="34" charset="0"/>
              </a:rPr>
              <a:t> / на наличие тестовых библиотек и удалите их, если они больше не используются вашим приложением.</a:t>
            </a:r>
          </a:p>
          <a:p>
            <a:endParaRPr lang="ru-RU" sz="1600" b="1" dirty="0" smtClean="0">
              <a:solidFill>
                <a:schemeClr val="bg1"/>
              </a:solidFill>
              <a:latin typeface="Arial Narrow" panose="020B0606020202030204" pitchFamily="34" charset="0"/>
            </a:endParaRPr>
          </a:p>
          <a:p>
            <a:r>
              <a:rPr lang="ru-RU" sz="1600" b="1" dirty="0" smtClean="0">
                <a:solidFill>
                  <a:schemeClr val="bg1"/>
                </a:solidFill>
                <a:latin typeface="Arial Narrow" panose="020B0606020202030204" pitchFamily="34" charset="0"/>
              </a:rPr>
              <a:t>Каталог </a:t>
            </a:r>
            <a:r>
              <a:rPr lang="ru-RU" sz="1600" b="1" dirty="0" err="1">
                <a:solidFill>
                  <a:schemeClr val="bg1"/>
                </a:solidFill>
                <a:latin typeface="Arial Narrow" panose="020B0606020202030204" pitchFamily="34" charset="0"/>
              </a:rPr>
              <a:t>src</a:t>
            </a:r>
            <a:r>
              <a:rPr lang="ru-RU" sz="1600" b="1" dirty="0">
                <a:solidFill>
                  <a:schemeClr val="bg1"/>
                </a:solidFill>
                <a:latin typeface="Arial Narrow" panose="020B0606020202030204" pitchFamily="34" charset="0"/>
              </a:rPr>
              <a:t> / должен содержать только исходные файлы для вашего приложения (файлы .</a:t>
            </a:r>
            <a:r>
              <a:rPr lang="ru-RU" sz="1600" b="1" dirty="0" err="1">
                <a:solidFill>
                  <a:schemeClr val="bg1"/>
                </a:solidFill>
                <a:latin typeface="Arial Narrow" panose="020B0606020202030204" pitchFamily="34" charset="0"/>
              </a:rPr>
              <a:t>java</a:t>
            </a:r>
            <a:r>
              <a:rPr lang="ru-RU" sz="1600" b="1" dirty="0">
                <a:solidFill>
                  <a:schemeClr val="bg1"/>
                </a:solidFill>
                <a:latin typeface="Arial Narrow" panose="020B0606020202030204" pitchFamily="34" charset="0"/>
              </a:rPr>
              <a:t> и .</a:t>
            </a:r>
            <a:r>
              <a:rPr lang="ru-RU" sz="1600" b="1" dirty="0" err="1">
                <a:solidFill>
                  <a:schemeClr val="bg1"/>
                </a:solidFill>
                <a:latin typeface="Arial Narrow" panose="020B0606020202030204" pitchFamily="34" charset="0"/>
              </a:rPr>
              <a:t>aidl</a:t>
            </a:r>
            <a:r>
              <a:rPr lang="ru-RU" sz="1600" b="1" dirty="0">
                <a:solidFill>
                  <a:schemeClr val="bg1"/>
                </a:solidFill>
                <a:latin typeface="Arial Narrow" panose="020B0606020202030204" pitchFamily="34" charset="0"/>
              </a:rPr>
              <a:t>). В каталоге </a:t>
            </a:r>
            <a:r>
              <a:rPr lang="ru-RU" sz="1600" b="1" dirty="0" err="1">
                <a:solidFill>
                  <a:schemeClr val="bg1"/>
                </a:solidFill>
                <a:latin typeface="Arial Narrow" panose="020B0606020202030204" pitchFamily="34" charset="0"/>
              </a:rPr>
              <a:t>src</a:t>
            </a:r>
            <a:r>
              <a:rPr lang="ru-RU" sz="1600" b="1" dirty="0">
                <a:solidFill>
                  <a:schemeClr val="bg1"/>
                </a:solidFill>
                <a:latin typeface="Arial Narrow" panose="020B0606020202030204" pitchFamily="34" charset="0"/>
              </a:rPr>
              <a:t> / не должно быть файлов .</a:t>
            </a:r>
            <a:r>
              <a:rPr lang="ru-RU" sz="1600" b="1" dirty="0" err="1">
                <a:solidFill>
                  <a:schemeClr val="bg1"/>
                </a:solidFill>
                <a:latin typeface="Arial Narrow" panose="020B0606020202030204" pitchFamily="34" charset="0"/>
              </a:rPr>
              <a:t>jar</a:t>
            </a:r>
            <a:r>
              <a:rPr lang="ru-RU" sz="1600" b="1" dirty="0" smtClean="0">
                <a:solidFill>
                  <a:schemeClr val="bg1"/>
                </a:solidFill>
                <a:latin typeface="Arial Narrow" panose="020B0606020202030204" pitchFamily="34" charset="0"/>
              </a:rPr>
              <a:t>.</a:t>
            </a:r>
            <a:endParaRPr lang="en-US" sz="1600" b="1" dirty="0" smtClean="0">
              <a:solidFill>
                <a:schemeClr val="bg1"/>
              </a:solidFill>
              <a:latin typeface="Arial Narrow" panose="020B0606020202030204" pitchFamily="34" charset="0"/>
            </a:endParaRPr>
          </a:p>
          <a:p>
            <a:endParaRPr lang="ru-RU" sz="1600" b="1" dirty="0">
              <a:solidFill>
                <a:schemeClr val="bg1"/>
              </a:solidFill>
              <a:latin typeface="Arial Narrow" panose="020B0606020202030204" pitchFamily="34" charset="0"/>
            </a:endParaRPr>
          </a:p>
          <a:p>
            <a:r>
              <a:rPr lang="ru-RU" sz="1600" b="1" dirty="0">
                <a:solidFill>
                  <a:schemeClr val="bg1"/>
                </a:solidFill>
                <a:latin typeface="Arial Narrow" panose="020B0606020202030204" pitchFamily="34" charset="0"/>
              </a:rPr>
              <a:t> Проверьте свой проект на наличие частных или </a:t>
            </a:r>
            <a:r>
              <a:rPr lang="ru-RU" sz="1600" b="1" dirty="0" err="1">
                <a:solidFill>
                  <a:schemeClr val="bg1"/>
                </a:solidFill>
                <a:latin typeface="Arial Narrow" panose="020B0606020202030204" pitchFamily="34" charset="0"/>
              </a:rPr>
              <a:t>проприетарных</a:t>
            </a:r>
            <a:r>
              <a:rPr lang="ru-RU" sz="1600" b="1" dirty="0">
                <a:solidFill>
                  <a:schemeClr val="bg1"/>
                </a:solidFill>
                <a:latin typeface="Arial Narrow" panose="020B0606020202030204" pitchFamily="34" charset="0"/>
              </a:rPr>
              <a:t> файлов данных, которые ваше приложение не использует, и удалите их. Например, найдите в каталоге </a:t>
            </a:r>
            <a:r>
              <a:rPr lang="ru-RU" sz="1600" b="1" dirty="0" err="1">
                <a:solidFill>
                  <a:schemeClr val="bg1"/>
                </a:solidFill>
                <a:latin typeface="Arial Narrow" panose="020B0606020202030204" pitchFamily="34" charset="0"/>
              </a:rPr>
              <a:t>res</a:t>
            </a:r>
            <a:r>
              <a:rPr lang="ru-RU" sz="1600" b="1" dirty="0">
                <a:solidFill>
                  <a:schemeClr val="bg1"/>
                </a:solidFill>
                <a:latin typeface="Arial Narrow" panose="020B0606020202030204" pitchFamily="34" charset="0"/>
              </a:rPr>
              <a:t> / вашего проекта старые файлы для рисования, файлы макетов и файлы значений, которые вы больше не используете, и удалите их.</a:t>
            </a:r>
          </a:p>
          <a:p>
            <a:r>
              <a:rPr lang="ru-RU" sz="1600" b="1" dirty="0" smtClean="0">
                <a:solidFill>
                  <a:schemeClr val="bg1"/>
                </a:solidFill>
                <a:latin typeface="Arial Narrow" panose="020B0606020202030204" pitchFamily="34" charset="0"/>
              </a:rPr>
              <a:t>Просмотрите </a:t>
            </a:r>
            <a:r>
              <a:rPr lang="ru-RU" sz="1600" b="1" dirty="0">
                <a:solidFill>
                  <a:schemeClr val="bg1"/>
                </a:solidFill>
                <a:latin typeface="Arial Narrow" panose="020B0606020202030204" pitchFamily="34" charset="0"/>
              </a:rPr>
              <a:t>содержимое каталога </a:t>
            </a:r>
            <a:r>
              <a:rPr lang="ru-RU" sz="1600" b="1" dirty="0" err="1">
                <a:solidFill>
                  <a:schemeClr val="bg1"/>
                </a:solidFill>
                <a:latin typeface="Arial Narrow" panose="020B0606020202030204" pitchFamily="34" charset="0"/>
              </a:rPr>
              <a:t>assets</a:t>
            </a:r>
            <a:r>
              <a:rPr lang="ru-RU" sz="1600" b="1" dirty="0">
                <a:solidFill>
                  <a:schemeClr val="bg1"/>
                </a:solidFill>
                <a:latin typeface="Arial Narrow" panose="020B0606020202030204" pitchFamily="34" charset="0"/>
              </a:rPr>
              <a:t> / и каталога </a:t>
            </a:r>
            <a:r>
              <a:rPr lang="ru-RU" sz="1600" b="1" dirty="0" err="1">
                <a:solidFill>
                  <a:schemeClr val="bg1"/>
                </a:solidFill>
                <a:latin typeface="Arial Narrow" panose="020B0606020202030204" pitchFamily="34" charset="0"/>
              </a:rPr>
              <a:t>res</a:t>
            </a:r>
            <a:r>
              <a:rPr lang="ru-RU" sz="1600" b="1" dirty="0">
                <a:solidFill>
                  <a:schemeClr val="bg1"/>
                </a:solidFill>
                <a:latin typeface="Arial Narrow" panose="020B0606020202030204" pitchFamily="34" charset="0"/>
              </a:rPr>
              <a:t> / </a:t>
            </a:r>
            <a:r>
              <a:rPr lang="ru-RU" sz="1600" b="1" dirty="0" err="1">
                <a:solidFill>
                  <a:schemeClr val="bg1"/>
                </a:solidFill>
                <a:latin typeface="Arial Narrow" panose="020B0606020202030204" pitchFamily="34" charset="0"/>
              </a:rPr>
              <a:t>raw</a:t>
            </a:r>
            <a:r>
              <a:rPr lang="ru-RU" sz="1600" b="1" dirty="0">
                <a:solidFill>
                  <a:schemeClr val="bg1"/>
                </a:solidFill>
                <a:latin typeface="Arial Narrow" panose="020B0606020202030204" pitchFamily="34" charset="0"/>
              </a:rPr>
              <a:t> / на предмет необработанных файлов ресурсов и статических файлов, которые необходимо обновить или удалить перед выпуском.</a:t>
            </a:r>
          </a:p>
          <a:p>
            <a:endParaRPr lang="ru-RU" dirty="0"/>
          </a:p>
        </p:txBody>
      </p:sp>
    </p:spTree>
    <p:extLst>
      <p:ext uri="{BB962C8B-B14F-4D97-AF65-F5344CB8AC3E}">
        <p14:creationId xmlns:p14="http://schemas.microsoft.com/office/powerpoint/2010/main" val="17033714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7567" y="130629"/>
            <a:ext cx="11678194" cy="6155531"/>
          </a:xfrm>
          <a:prstGeom prst="rect">
            <a:avLst/>
          </a:prstGeom>
        </p:spPr>
        <p:txBody>
          <a:bodyPr wrap="square">
            <a:spAutoFit/>
          </a:bodyPr>
          <a:lstStyle/>
          <a:p>
            <a:pPr>
              <a:spcAft>
                <a:spcPts val="0"/>
              </a:spcAft>
            </a:pPr>
            <a:r>
              <a:rPr lang="ru-RU" b="1" dirty="0">
                <a:latin typeface="Calibri" panose="020F0502020204030204" pitchFamily="34" charset="0"/>
                <a:ea typeface="Calibri" panose="020F0502020204030204" pitchFamily="34" charset="0"/>
                <a:cs typeface="Times New Roman" panose="02020603050405020304" pitchFamily="18" charset="0"/>
              </a:rPr>
              <a:t> </a:t>
            </a:r>
            <a:r>
              <a:rPr lang="ru-RU" sz="1600" b="1" u="sng"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Проверьте и обновите манифест и настройки сборки </a:t>
            </a:r>
            <a:r>
              <a:rPr lang="ru-RU" sz="1600" b="1" u="sng"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Gradle</a:t>
            </a:r>
            <a:endParaRPr lang="ru-RU" sz="1600" b="1" u="sng"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a:p>
            <a:pPr>
              <a:spcAft>
                <a:spcPts val="0"/>
              </a:spcAft>
            </a:pPr>
            <a:r>
              <a:rPr lang="ru-RU" sz="16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Убедитесь, что следующие элементы манифеста и файлов сборки установлены правильно:</a:t>
            </a:r>
          </a:p>
          <a:p>
            <a:pPr>
              <a:spcAft>
                <a:spcPts val="0"/>
              </a:spcAft>
            </a:pPr>
            <a:r>
              <a:rPr lang="ru-RU" sz="16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t>
            </a:r>
          </a:p>
          <a:p>
            <a:pPr>
              <a:spcAft>
                <a:spcPts val="0"/>
              </a:spcAft>
            </a:pPr>
            <a:r>
              <a:rPr lang="ru-RU" sz="16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элемент &lt;</a:t>
            </a:r>
            <a:r>
              <a:rPr lang="ru-RU" sz="1600"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uses-permission</a:t>
            </a:r>
            <a:r>
              <a:rPr lang="ru-RU" sz="16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&gt;</a:t>
            </a:r>
          </a:p>
          <a:p>
            <a:pPr>
              <a:spcAft>
                <a:spcPts val="0"/>
              </a:spcAft>
            </a:pPr>
            <a:r>
              <a:rPr lang="ru-RU" sz="16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Вы должны указать только те разрешения, которые актуальны и необходимы для вашего приложения.</a:t>
            </a:r>
          </a:p>
          <a:p>
            <a:pPr>
              <a:spcAft>
                <a:spcPts val="0"/>
              </a:spcAft>
            </a:pPr>
            <a:r>
              <a:rPr lang="ru-RU" sz="16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t>
            </a:r>
          </a:p>
          <a:p>
            <a:pPr>
              <a:spcAft>
                <a:spcPts val="0"/>
              </a:spcAft>
            </a:pPr>
            <a:r>
              <a:rPr lang="en-US" sz="16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android: icon </a:t>
            </a:r>
            <a:r>
              <a:rPr lang="ru-RU" sz="16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и</a:t>
            </a:r>
            <a:r>
              <a:rPr lang="en-US" sz="16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android: label </a:t>
            </a:r>
            <a:r>
              <a:rPr lang="ru-RU" sz="16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атрибуты</a:t>
            </a:r>
          </a:p>
          <a:p>
            <a:pPr>
              <a:spcAft>
                <a:spcPts val="0"/>
              </a:spcAft>
            </a:pPr>
            <a:r>
              <a:rPr lang="ru-RU" sz="16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Вы должны указать значения для этих атрибутов, которые находятся в элементе &lt;</a:t>
            </a:r>
            <a:r>
              <a:rPr lang="ru-RU" sz="1600"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application</a:t>
            </a:r>
            <a:r>
              <a:rPr lang="ru-RU" sz="16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&gt;.</a:t>
            </a:r>
          </a:p>
          <a:p>
            <a:pPr>
              <a:spcAft>
                <a:spcPts val="0"/>
              </a:spcAft>
            </a:pPr>
            <a:r>
              <a:rPr lang="ru-RU" sz="16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t>
            </a:r>
          </a:p>
          <a:p>
            <a:pPr>
              <a:spcAft>
                <a:spcPts val="0"/>
              </a:spcAft>
            </a:pPr>
            <a:r>
              <a:rPr lang="ru-RU" sz="16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Атрибуты</a:t>
            </a:r>
            <a:r>
              <a:rPr lang="en-US" sz="16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android: </a:t>
            </a:r>
            <a:r>
              <a:rPr lang="en-US" sz="1600"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versionCode</a:t>
            </a:r>
            <a:r>
              <a:rPr lang="en-US" sz="16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t>
            </a:r>
            <a:r>
              <a:rPr lang="ru-RU" sz="16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и</a:t>
            </a:r>
            <a:r>
              <a:rPr lang="en-US" sz="16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android: </a:t>
            </a:r>
            <a:r>
              <a:rPr lang="en-US" sz="1600"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versionName</a:t>
            </a:r>
            <a:r>
              <a:rPr lang="en-US" sz="16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a:t>
            </a:r>
            <a:endParaRPr lang="ru-RU" sz="16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a:p>
            <a:pPr>
              <a:spcAft>
                <a:spcPts val="0"/>
              </a:spcAft>
            </a:pPr>
            <a:r>
              <a:rPr lang="ru-RU" sz="16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Мы рекомендуем вам указать значения для этих атрибутов, которые находятся в элементе &lt;</a:t>
            </a:r>
            <a:r>
              <a:rPr lang="ru-RU" sz="1600"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manifest</a:t>
            </a:r>
            <a:r>
              <a:rPr lang="ru-RU" sz="16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&gt;. Для получения дополнительной </a:t>
            </a:r>
            <a:r>
              <a:rPr lang="ru-RU" sz="1600" b="1" dirty="0" smtClean="0">
                <a:solidFill>
                  <a:schemeClr val="bg1"/>
                </a:solidFill>
                <a:latin typeface="Arial Narrow" panose="020B0606020202030204" pitchFamily="34" charset="0"/>
                <a:ea typeface="Calibri" panose="020F0502020204030204" pitchFamily="34" charset="0"/>
                <a:cs typeface="Times New Roman" panose="02020603050405020304" pitchFamily="18" charset="0"/>
              </a:rPr>
              <a:t>информации</a:t>
            </a:r>
          </a:p>
          <a:p>
            <a:pPr>
              <a:spcAft>
                <a:spcPts val="0"/>
              </a:spcAft>
            </a:pPr>
            <a:endParaRPr lang="ru-RU" sz="1600" b="1" u="sng" dirty="0" smtClean="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a:p>
            <a:r>
              <a:rPr lang="ru-RU" sz="1600" b="1" u="sng" dirty="0">
                <a:solidFill>
                  <a:schemeClr val="bg1"/>
                </a:solidFill>
                <a:latin typeface="Arial Narrow" panose="020B0606020202030204" pitchFamily="34" charset="0"/>
              </a:rPr>
              <a:t>Решить проблемы совместимости</a:t>
            </a:r>
          </a:p>
          <a:p>
            <a:r>
              <a:rPr lang="ru-RU" sz="1600" b="1" dirty="0" err="1">
                <a:solidFill>
                  <a:schemeClr val="bg1"/>
                </a:solidFill>
                <a:latin typeface="Arial Narrow" panose="020B0606020202030204" pitchFamily="34" charset="0"/>
              </a:rPr>
              <a:t>Android</a:t>
            </a:r>
            <a:r>
              <a:rPr lang="ru-RU" sz="1600" b="1" dirty="0">
                <a:solidFill>
                  <a:schemeClr val="bg1"/>
                </a:solidFill>
                <a:latin typeface="Arial Narrow" panose="020B0606020202030204" pitchFamily="34" charset="0"/>
              </a:rPr>
              <a:t> предоставляет несколько инструментов и методов, позволяющих сделать ваше приложение совместимым с широким спектром устройств. </a:t>
            </a:r>
          </a:p>
          <a:p>
            <a:r>
              <a:rPr lang="ru-RU" sz="1600" b="1" dirty="0">
                <a:solidFill>
                  <a:schemeClr val="bg1"/>
                </a:solidFill>
                <a:latin typeface="Arial Narrow" panose="020B0606020202030204" pitchFamily="34" charset="0"/>
              </a:rPr>
              <a:t> </a:t>
            </a:r>
          </a:p>
          <a:p>
            <a:r>
              <a:rPr lang="ru-RU" sz="1600" b="1" dirty="0">
                <a:solidFill>
                  <a:schemeClr val="bg1"/>
                </a:solidFill>
                <a:latin typeface="Arial Narrow" panose="020B0606020202030204" pitchFamily="34" charset="0"/>
              </a:rPr>
              <a:t>Добавить поддержку конфигурации с несколькими экранами</a:t>
            </a:r>
          </a:p>
          <a:p>
            <a:r>
              <a:rPr lang="ru-RU" sz="1600" b="1" dirty="0">
                <a:solidFill>
                  <a:schemeClr val="bg1"/>
                </a:solidFill>
                <a:latin typeface="Arial Narrow" panose="020B0606020202030204" pitchFamily="34" charset="0"/>
              </a:rPr>
              <a:t>Убедитесь, что вы соответствуете лучшим методам поддержки нескольких экранов. Поддерживая несколько конфигураций экрана, вы можете создать приложение, которое будет правильно работать и хорошо выглядеть на экранах любого размера, поддерживаемого </a:t>
            </a:r>
            <a:r>
              <a:rPr lang="ru-RU" sz="1600" b="1" dirty="0" err="1">
                <a:solidFill>
                  <a:schemeClr val="bg1"/>
                </a:solidFill>
                <a:latin typeface="Arial Narrow" panose="020B0606020202030204" pitchFamily="34" charset="0"/>
              </a:rPr>
              <a:t>Android</a:t>
            </a:r>
            <a:r>
              <a:rPr lang="ru-RU" sz="1600" b="1" dirty="0">
                <a:solidFill>
                  <a:schemeClr val="bg1"/>
                </a:solidFill>
                <a:latin typeface="Arial Narrow" panose="020B0606020202030204" pitchFamily="34" charset="0"/>
              </a:rPr>
              <a:t>.</a:t>
            </a:r>
          </a:p>
          <a:p>
            <a:r>
              <a:rPr lang="ru-RU" sz="1400" b="1" dirty="0">
                <a:solidFill>
                  <a:schemeClr val="bg1"/>
                </a:solidFill>
                <a:latin typeface="Arial Narrow" panose="020B0606020202030204" pitchFamily="34" charset="0"/>
              </a:rPr>
              <a:t> </a:t>
            </a:r>
          </a:p>
          <a:p>
            <a:r>
              <a:rPr lang="ru-RU" sz="1400" b="1" dirty="0" smtClean="0">
                <a:solidFill>
                  <a:schemeClr val="bg1"/>
                </a:solidFill>
                <a:latin typeface="Arial Narrow" panose="020B0606020202030204" pitchFamily="34" charset="0"/>
              </a:rPr>
              <a:t>.</a:t>
            </a:r>
            <a:endParaRPr lang="ru-RU" sz="1400" b="1" dirty="0">
              <a:solidFill>
                <a:schemeClr val="bg1"/>
              </a:solidFill>
              <a:latin typeface="Arial Narrow" panose="020B0606020202030204" pitchFamily="34" charset="0"/>
            </a:endParaRPr>
          </a:p>
          <a:p>
            <a:r>
              <a:rPr lang="ru-RU" sz="1400" b="1" dirty="0">
                <a:solidFill>
                  <a:schemeClr val="bg1"/>
                </a:solidFill>
                <a:latin typeface="Arial Narrow" panose="020B0606020202030204" pitchFamily="34" charset="0"/>
              </a:rPr>
              <a:t> </a:t>
            </a:r>
          </a:p>
          <a:p>
            <a:r>
              <a:rPr lang="ru-RU" sz="1400" b="1" dirty="0" smtClean="0">
                <a:solidFill>
                  <a:schemeClr val="bg1"/>
                </a:solidFill>
                <a:latin typeface="Arial Narrow" panose="020B0606020202030204" pitchFamily="34" charset="0"/>
              </a:rPr>
              <a:t>.</a:t>
            </a:r>
            <a:endParaRPr lang="ru-RU" sz="1400" b="1"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26672699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82879" y="248194"/>
            <a:ext cx="9823269" cy="7294305"/>
          </a:xfrm>
          <a:prstGeom prst="rect">
            <a:avLst/>
          </a:prstGeom>
        </p:spPr>
        <p:txBody>
          <a:bodyPr wrap="square">
            <a:spAutoFit/>
          </a:bodyPr>
          <a:lstStyle/>
          <a:p>
            <a:pPr>
              <a:spcAft>
                <a:spcPts val="0"/>
              </a:spcAft>
            </a:pPr>
            <a:r>
              <a:rPr lang="ru-RU" b="1" dirty="0" smtClean="0">
                <a:solidFill>
                  <a:schemeClr val="bg1"/>
                </a:solidFill>
                <a:latin typeface="Arial Narrow" panose="020B0606020202030204" pitchFamily="34" charset="0"/>
                <a:ea typeface="Calibri" panose="020F0502020204030204" pitchFamily="34" charset="0"/>
                <a:cs typeface="Times New Roman" panose="02020603050405020304" pitchFamily="18" charset="0"/>
              </a:rPr>
              <a:t>Обновить </a:t>
            </a:r>
            <a:r>
              <a:rPr lang="ru-RU"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URL-адреса для серверов и сервисов</a:t>
            </a:r>
          </a:p>
          <a:p>
            <a:pPr>
              <a:spcAft>
                <a:spcPts val="0"/>
              </a:spcAft>
            </a:pPr>
            <a:r>
              <a:rPr lang="ru-RU"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Если ваше приложение обращается к удаленным серверам или службам, убедитесь, что вы используете рабочий URL-адрес или путь для сервера или службы, а не тестовый URL-адрес или путь.</a:t>
            </a:r>
          </a:p>
          <a:p>
            <a:pPr>
              <a:spcAft>
                <a:spcPts val="0"/>
              </a:spcAft>
            </a:pPr>
            <a:r>
              <a:rPr lang="ru-RU"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t>
            </a:r>
          </a:p>
          <a:p>
            <a:pPr>
              <a:spcAft>
                <a:spcPts val="0"/>
              </a:spcAft>
            </a:pPr>
            <a:r>
              <a:rPr lang="ru-RU" b="1" dirty="0" smtClean="0">
                <a:solidFill>
                  <a:schemeClr val="bg1"/>
                </a:solidFill>
                <a:latin typeface="Arial Narrow" panose="020B0606020202030204" pitchFamily="34" charset="0"/>
                <a:ea typeface="Calibri" panose="020F0502020204030204" pitchFamily="34" charset="0"/>
                <a:cs typeface="Times New Roman" panose="02020603050405020304" pitchFamily="18" charset="0"/>
              </a:rPr>
              <a:t>Сборка </a:t>
            </a:r>
            <a:r>
              <a:rPr lang="ru-RU"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для выпуска</a:t>
            </a:r>
          </a:p>
          <a:p>
            <a:pPr>
              <a:spcAft>
                <a:spcPts val="0"/>
              </a:spcAft>
            </a:pPr>
            <a:r>
              <a:rPr lang="ru-RU"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После завершения настройки приложения вы можете встроить его в готовый к выпуску APK-файл, который будет подписан и оптимизирован. </a:t>
            </a:r>
            <a:endParaRPr lang="ru-RU" b="1" dirty="0" smtClean="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a:p>
            <a:r>
              <a:rPr lang="ru-RU" b="1" dirty="0">
                <a:solidFill>
                  <a:schemeClr val="bg1"/>
                </a:solidFill>
                <a:latin typeface="Arial Narrow" panose="020B0606020202030204" pitchFamily="34" charset="0"/>
              </a:rPr>
              <a:t>Вы можете использовать систему сборки </a:t>
            </a:r>
            <a:r>
              <a:rPr lang="ru-RU" b="1" dirty="0" err="1">
                <a:solidFill>
                  <a:schemeClr val="bg1"/>
                </a:solidFill>
                <a:latin typeface="Arial Narrow" panose="020B0606020202030204" pitchFamily="34" charset="0"/>
              </a:rPr>
              <a:t>Gradle</a:t>
            </a:r>
            <a:r>
              <a:rPr lang="ru-RU" b="1" dirty="0">
                <a:solidFill>
                  <a:schemeClr val="bg1"/>
                </a:solidFill>
                <a:latin typeface="Arial Narrow" panose="020B0606020202030204" pitchFamily="34" charset="0"/>
              </a:rPr>
              <a:t>, интегрированную с </a:t>
            </a:r>
            <a:r>
              <a:rPr lang="ru-RU" b="1" dirty="0" err="1">
                <a:solidFill>
                  <a:schemeClr val="bg1"/>
                </a:solidFill>
                <a:latin typeface="Arial Narrow" panose="020B0606020202030204" pitchFamily="34" charset="0"/>
              </a:rPr>
              <a:t>Android</a:t>
            </a:r>
            <a:r>
              <a:rPr lang="ru-RU" b="1" dirty="0">
                <a:solidFill>
                  <a:schemeClr val="bg1"/>
                </a:solidFill>
                <a:latin typeface="Arial Narrow" panose="020B0606020202030204" pitchFamily="34" charset="0"/>
              </a:rPr>
              <a:t> </a:t>
            </a:r>
            <a:r>
              <a:rPr lang="ru-RU" b="1" dirty="0" err="1">
                <a:solidFill>
                  <a:schemeClr val="bg1"/>
                </a:solidFill>
                <a:latin typeface="Arial Narrow" panose="020B0606020202030204" pitchFamily="34" charset="0"/>
              </a:rPr>
              <a:t>Studio</a:t>
            </a:r>
            <a:r>
              <a:rPr lang="ru-RU" b="1" dirty="0">
                <a:solidFill>
                  <a:schemeClr val="bg1"/>
                </a:solidFill>
                <a:latin typeface="Arial Narrow" panose="020B0606020202030204" pitchFamily="34" charset="0"/>
              </a:rPr>
              <a:t>, для создания готового к выпуску APK-файла, который подписан вашим закрытым ключом и оптимизирован. Чтобы узнать, как настраивать и запускать сборки из </a:t>
            </a:r>
            <a:r>
              <a:rPr lang="ru-RU" b="1" dirty="0" err="1">
                <a:solidFill>
                  <a:schemeClr val="bg1"/>
                </a:solidFill>
                <a:latin typeface="Arial Narrow" panose="020B0606020202030204" pitchFamily="34" charset="0"/>
              </a:rPr>
              <a:t>Android</a:t>
            </a:r>
            <a:r>
              <a:rPr lang="ru-RU" b="1" dirty="0">
                <a:solidFill>
                  <a:schemeClr val="bg1"/>
                </a:solidFill>
                <a:latin typeface="Arial Narrow" panose="020B0606020202030204" pitchFamily="34" charset="0"/>
              </a:rPr>
              <a:t> </a:t>
            </a:r>
            <a:r>
              <a:rPr lang="ru-RU" b="1" dirty="0" err="1">
                <a:solidFill>
                  <a:schemeClr val="bg1"/>
                </a:solidFill>
                <a:latin typeface="Arial Narrow" panose="020B0606020202030204" pitchFamily="34" charset="0"/>
              </a:rPr>
              <a:t>Studio</a:t>
            </a:r>
            <a:r>
              <a:rPr lang="ru-RU" b="1" dirty="0">
                <a:solidFill>
                  <a:schemeClr val="bg1"/>
                </a:solidFill>
                <a:latin typeface="Arial Narrow" panose="020B0606020202030204" pitchFamily="34" charset="0"/>
              </a:rPr>
              <a:t>, см. Сборка и запуск из </a:t>
            </a:r>
            <a:r>
              <a:rPr lang="ru-RU" b="1" dirty="0" err="1">
                <a:solidFill>
                  <a:schemeClr val="bg1"/>
                </a:solidFill>
                <a:latin typeface="Arial Narrow" panose="020B0606020202030204" pitchFamily="34" charset="0"/>
              </a:rPr>
              <a:t>Android</a:t>
            </a:r>
            <a:r>
              <a:rPr lang="ru-RU" b="1" dirty="0">
                <a:solidFill>
                  <a:schemeClr val="bg1"/>
                </a:solidFill>
                <a:latin typeface="Arial Narrow" panose="020B0606020202030204" pitchFamily="34" charset="0"/>
              </a:rPr>
              <a:t> </a:t>
            </a:r>
            <a:r>
              <a:rPr lang="ru-RU" b="1" dirty="0" err="1">
                <a:solidFill>
                  <a:schemeClr val="bg1"/>
                </a:solidFill>
                <a:latin typeface="Arial Narrow" panose="020B0606020202030204" pitchFamily="34" charset="0"/>
              </a:rPr>
              <a:t>Studio</a:t>
            </a:r>
            <a:r>
              <a:rPr lang="ru-RU" b="1" dirty="0">
                <a:solidFill>
                  <a:schemeClr val="bg1"/>
                </a:solidFill>
                <a:latin typeface="Arial Narrow" panose="020B0606020202030204" pitchFamily="34" charset="0"/>
              </a:rPr>
              <a:t>.</a:t>
            </a:r>
          </a:p>
          <a:p>
            <a:pPr>
              <a:spcAft>
                <a:spcPts val="0"/>
              </a:spcAft>
            </a:pPr>
            <a:r>
              <a:rPr lang="ru-RU" b="1" dirty="0">
                <a:solidFill>
                  <a:schemeClr val="bg1"/>
                </a:solidFill>
                <a:latin typeface="Arial Narrow" panose="020B0606020202030204" pitchFamily="34" charset="0"/>
              </a:rPr>
              <a:t>В процессе сборки предполагается, что у вас есть сертификат и закрытый ключ, подходящий для подписи вашего приложения. Если у вас нет подходящего сертификата и закрытого ключа, </a:t>
            </a:r>
            <a:r>
              <a:rPr lang="ru-RU" b="1" dirty="0" err="1">
                <a:solidFill>
                  <a:schemeClr val="bg1"/>
                </a:solidFill>
                <a:latin typeface="Arial Narrow" panose="020B0606020202030204" pitchFamily="34" charset="0"/>
              </a:rPr>
              <a:t>Android</a:t>
            </a:r>
            <a:r>
              <a:rPr lang="ru-RU" b="1" dirty="0">
                <a:solidFill>
                  <a:schemeClr val="bg1"/>
                </a:solidFill>
                <a:latin typeface="Arial Narrow" panose="020B0606020202030204" pitchFamily="34" charset="0"/>
              </a:rPr>
              <a:t> </a:t>
            </a:r>
            <a:r>
              <a:rPr lang="ru-RU" b="1" dirty="0" err="1">
                <a:solidFill>
                  <a:schemeClr val="bg1"/>
                </a:solidFill>
                <a:latin typeface="Arial Narrow" panose="020B0606020202030204" pitchFamily="34" charset="0"/>
              </a:rPr>
              <a:t>Studio</a:t>
            </a:r>
            <a:r>
              <a:rPr lang="ru-RU" b="1" dirty="0">
                <a:solidFill>
                  <a:schemeClr val="bg1"/>
                </a:solidFill>
                <a:latin typeface="Arial Narrow" panose="020B0606020202030204" pitchFamily="34" charset="0"/>
              </a:rPr>
              <a:t> может помочь вам сгенерировать </a:t>
            </a:r>
            <a:r>
              <a:rPr lang="ru-RU" b="1" dirty="0" smtClean="0">
                <a:solidFill>
                  <a:schemeClr val="bg1"/>
                </a:solidFill>
                <a:latin typeface="Arial Narrow" panose="020B0606020202030204" pitchFamily="34" charset="0"/>
              </a:rPr>
              <a:t>его.</a:t>
            </a:r>
            <a:endParaRPr lang="ru-RU" b="1"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a:p>
            <a:pPr>
              <a:spcAft>
                <a:spcPts val="0"/>
              </a:spcAft>
            </a:pPr>
            <a:r>
              <a:rPr lang="ru-RU" b="1" dirty="0" smtClean="0">
                <a:solidFill>
                  <a:schemeClr val="bg1"/>
                </a:solidFill>
                <a:latin typeface="Arial Narrow" panose="020B0606020202030204" pitchFamily="34" charset="0"/>
                <a:ea typeface="Calibri" panose="020F0502020204030204" pitchFamily="34" charset="0"/>
                <a:cs typeface="Times New Roman" panose="02020603050405020304" pitchFamily="18" charset="0"/>
              </a:rPr>
              <a:t>JDK </a:t>
            </a:r>
            <a:r>
              <a:rPr lang="ru-RU"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включает инструменты для подписи файла APK (</a:t>
            </a:r>
            <a:r>
              <a:rPr lang="ru-RU"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Keytool</a:t>
            </a:r>
            <a:r>
              <a:rPr lang="ru-RU"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и </a:t>
            </a:r>
            <a:r>
              <a:rPr lang="ru-RU"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Jarsigner</a:t>
            </a:r>
            <a:r>
              <a:rPr lang="ru-RU"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t>
            </a:r>
            <a:r>
              <a:rPr lang="ru-RU"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Android</a:t>
            </a:r>
            <a:r>
              <a:rPr lang="ru-RU"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SDK включает инструменты для компиляции и оптимизации файла APK. Если вы используете </a:t>
            </a:r>
            <a:r>
              <a:rPr lang="ru-RU"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Android</a:t>
            </a:r>
            <a:r>
              <a:rPr lang="ru-RU"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t>
            </a:r>
            <a:r>
              <a:rPr lang="ru-RU"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Studio</a:t>
            </a:r>
            <a:r>
              <a:rPr lang="ru-RU"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или систему сборки </a:t>
            </a:r>
            <a:r>
              <a:rPr lang="ru-RU"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Gradle</a:t>
            </a:r>
            <a:r>
              <a:rPr lang="ru-RU"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из командной строки, вы можете автоматизировать весь процесс </a:t>
            </a:r>
            <a:r>
              <a:rPr lang="ru-RU" b="1" dirty="0" smtClean="0">
                <a:solidFill>
                  <a:schemeClr val="bg1"/>
                </a:solidFill>
                <a:latin typeface="Arial Narrow" panose="020B0606020202030204" pitchFamily="34" charset="0"/>
                <a:ea typeface="Calibri" panose="020F0502020204030204" pitchFamily="34" charset="0"/>
                <a:cs typeface="Times New Roman" panose="02020603050405020304" pitchFamily="18" charset="0"/>
              </a:rPr>
              <a:t>сборки.</a:t>
            </a:r>
          </a:p>
          <a:p>
            <a:pPr>
              <a:spcAft>
                <a:spcPts val="0"/>
              </a:spcAft>
            </a:pPr>
            <a:endParaRPr lang="ru-RU"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ru-RU" dirty="0" smtClean="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ru-RU"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ru-RU" dirty="0" smtClean="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ru-RU"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ru-RU" dirty="0" smtClean="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ru-RU"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674913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35131" y="169817"/>
            <a:ext cx="11129555" cy="6463308"/>
          </a:xfrm>
          <a:prstGeom prst="rect">
            <a:avLst/>
          </a:prstGeom>
        </p:spPr>
        <p:txBody>
          <a:bodyPr wrap="square">
            <a:spAutoFit/>
          </a:bodyPr>
          <a:lstStyle/>
          <a:p>
            <a:pPr>
              <a:spcAft>
                <a:spcPts val="0"/>
              </a:spcAft>
            </a:pPr>
            <a:r>
              <a:rPr lang="ru-RU" b="1" dirty="0">
                <a:latin typeface="Arial Narrow" panose="020B0606020202030204" pitchFamily="34" charset="0"/>
                <a:ea typeface="Calibri" panose="020F0502020204030204" pitchFamily="34" charset="0"/>
                <a:cs typeface="Times New Roman" panose="02020603050405020304" pitchFamily="18" charset="0"/>
              </a:rPr>
              <a:t> </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ru-RU"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Тестирование вашего приложения на выпуск</a:t>
            </a:r>
            <a:endParaRPr lang="ru-RU" sz="16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a:p>
            <a:pPr>
              <a:spcAft>
                <a:spcPts val="0"/>
              </a:spcAft>
            </a:pPr>
            <a:r>
              <a:rPr lang="ru-RU"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Тестирование окончательной версии вашего приложения помогает убедиться, что ваше приложение работает должным образом в реальных условиях устройства и сети. В идеале вы должны протестировать свое приложение по крайней мере на одном устройстве размером с телефонную трубку и на одном устройстве размером с планшет, чтобы убедиться, что элементы пользовательского интерфейса имеют правильный размер, а производительность вашего приложения и эффективность батареи являются приемлемыми.</a:t>
            </a:r>
            <a:endParaRPr lang="ru-RU" sz="16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a:p>
            <a:pPr>
              <a:spcAft>
                <a:spcPts val="0"/>
              </a:spcAft>
            </a:pPr>
            <a:r>
              <a:rPr lang="ru-RU"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t>
            </a:r>
            <a:endParaRPr lang="ru-RU" b="1" dirty="0" smtClean="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a:p>
            <a:pPr>
              <a:spcAft>
                <a:spcPts val="0"/>
              </a:spcAft>
            </a:pPr>
            <a:r>
              <a:rPr lang="ru-RU" b="1" u="sng" dirty="0" smtClean="0">
                <a:solidFill>
                  <a:schemeClr val="bg1"/>
                </a:solidFill>
                <a:latin typeface="Arial Narrow" panose="020B0606020202030204" pitchFamily="34" charset="0"/>
                <a:ea typeface="Times New Roman" panose="02020603050405020304" pitchFamily="18" charset="0"/>
                <a:cs typeface="Times New Roman" panose="02020603050405020304" pitchFamily="18" charset="0"/>
              </a:rPr>
              <a:t>Внутреннее </a:t>
            </a:r>
            <a:r>
              <a:rPr lang="ru-RU" b="1" u="sng" dirty="0">
                <a:solidFill>
                  <a:schemeClr val="bg1"/>
                </a:solidFill>
                <a:latin typeface="Arial Narrow" panose="020B0606020202030204" pitchFamily="34" charset="0"/>
                <a:ea typeface="Times New Roman" panose="02020603050405020304" pitchFamily="18" charset="0"/>
                <a:cs typeface="Times New Roman" panose="02020603050405020304" pitchFamily="18" charset="0"/>
              </a:rPr>
              <a:t>тестирование </a:t>
            </a:r>
            <a:r>
              <a:rPr lang="ru-RU" b="1" dirty="0">
                <a:solidFill>
                  <a:schemeClr val="bg1"/>
                </a:solidFill>
                <a:latin typeface="Arial Narrow" panose="020B0606020202030204" pitchFamily="34" charset="0"/>
                <a:ea typeface="Times New Roman" panose="02020603050405020304" pitchFamily="18" charset="0"/>
                <a:cs typeface="Times New Roman" panose="02020603050405020304" pitchFamily="18" charset="0"/>
              </a:rPr>
              <a:t>позволяет быстро распространить приложение среди 100 </a:t>
            </a:r>
            <a:r>
              <a:rPr lang="ru-RU" b="1" dirty="0" err="1">
                <a:solidFill>
                  <a:schemeClr val="bg1"/>
                </a:solidFill>
                <a:latin typeface="Arial Narrow" panose="020B0606020202030204" pitchFamily="34" charset="0"/>
                <a:ea typeface="Times New Roman" panose="02020603050405020304" pitchFamily="18" charset="0"/>
                <a:cs typeface="Times New Roman" panose="02020603050405020304" pitchFamily="18" charset="0"/>
              </a:rPr>
              <a:t>тестировщиков</a:t>
            </a:r>
            <a:r>
              <a:rPr lang="ru-RU" b="1" dirty="0">
                <a:solidFill>
                  <a:schemeClr val="bg1"/>
                </a:solidFill>
                <a:latin typeface="Arial Narrow" panose="020B0606020202030204" pitchFamily="34" charset="0"/>
                <a:ea typeface="Times New Roman" panose="02020603050405020304" pitchFamily="18" charset="0"/>
                <a:cs typeface="Times New Roman" panose="02020603050405020304" pitchFamily="18" charset="0"/>
              </a:rPr>
              <a:t> для первичной проверки качества. Рекомендуем провести его, прежде чем выпускать версии для закрытого или открытого тестирования. При необходимости можно запустить внутреннее тестирование одновременно с закрытым или открытым для разных версий приложения.</a:t>
            </a:r>
            <a:endParaRPr lang="ru-RU" sz="16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a:p>
            <a:pPr>
              <a:spcAft>
                <a:spcPts val="0"/>
              </a:spcAft>
            </a:pPr>
            <a:r>
              <a:rPr lang="ru-RU" b="1" u="sng" dirty="0">
                <a:solidFill>
                  <a:schemeClr val="bg1"/>
                </a:solidFill>
                <a:latin typeface="Arial Narrow" panose="020B0606020202030204" pitchFamily="34" charset="0"/>
                <a:ea typeface="Times New Roman" panose="02020603050405020304" pitchFamily="18" charset="0"/>
                <a:cs typeface="Times New Roman" panose="02020603050405020304" pitchFamily="18" charset="0"/>
              </a:rPr>
              <a:t>Закрытое тестирование</a:t>
            </a:r>
            <a:r>
              <a:rPr lang="ru-RU" b="1" dirty="0">
                <a:solidFill>
                  <a:schemeClr val="bg1"/>
                </a:solidFill>
                <a:latin typeface="Arial Narrow" panose="020B0606020202030204" pitchFamily="34" charset="0"/>
                <a:ea typeface="Times New Roman" panose="02020603050405020304" pitchFamily="18" charset="0"/>
                <a:cs typeface="Times New Roman" panose="02020603050405020304" pitchFamily="18" charset="0"/>
              </a:rPr>
              <a:t> позволяет проверить предварительный выпуск на более широкой выборке </a:t>
            </a:r>
            <a:r>
              <a:rPr lang="ru-RU" b="1" dirty="0" err="1">
                <a:solidFill>
                  <a:schemeClr val="bg1"/>
                </a:solidFill>
                <a:latin typeface="Arial Narrow" panose="020B0606020202030204" pitchFamily="34" charset="0"/>
                <a:ea typeface="Times New Roman" panose="02020603050405020304" pitchFamily="18" charset="0"/>
                <a:cs typeface="Times New Roman" panose="02020603050405020304" pitchFamily="18" charset="0"/>
              </a:rPr>
              <a:t>тестировщиков</a:t>
            </a:r>
            <a:r>
              <a:rPr lang="ru-RU" b="1" dirty="0">
                <a:solidFill>
                  <a:schemeClr val="bg1"/>
                </a:solidFill>
                <a:latin typeface="Arial Narrow" panose="020B0606020202030204" pitchFamily="34" charset="0"/>
                <a:ea typeface="Times New Roman" panose="02020603050405020304" pitchFamily="18" charset="0"/>
                <a:cs typeface="Times New Roman" panose="02020603050405020304" pitchFamily="18" charset="0"/>
              </a:rPr>
              <a:t> и собрать более конкретные отзывы. После того как вы протестируете приложение в небольшой группе сотрудников или доверенных пользователей, можно выпускать версию для открытого тестирования. На странице закрытого тестирования альфа-версия будет доступна как исходная закрытая. При необходимости можно создать </a:t>
            </a:r>
            <a:r>
              <a:rPr lang="ru-RU" b="1" dirty="0">
                <a:solidFill>
                  <a:schemeClr val="bg1"/>
                </a:solidFill>
                <a:latin typeface="Arial Narrow" panose="020B0606020202030204" pitchFamily="34" charset="0"/>
                <a:ea typeface="Times New Roman" panose="02020603050405020304" pitchFamily="18" charset="0"/>
                <a:cs typeface="Times New Roman" panose="02020603050405020304" pitchFamily="18" charset="0"/>
                <a:hlinkClick r:id="rId2"/>
              </a:rPr>
              <a:t>дополнительные закрытые версии</a:t>
            </a:r>
            <a:r>
              <a:rPr lang="ru-RU" b="1" dirty="0">
                <a:solidFill>
                  <a:schemeClr val="bg1"/>
                </a:solidFill>
                <a:latin typeface="Arial Narrow" panose="020B0606020202030204" pitchFamily="34" charset="0"/>
                <a:ea typeface="Times New Roman" panose="02020603050405020304" pitchFamily="18" charset="0"/>
                <a:cs typeface="Times New Roman" panose="02020603050405020304" pitchFamily="18" charset="0"/>
              </a:rPr>
              <a:t> и присвоить им названия.</a:t>
            </a:r>
            <a:endParaRPr lang="ru-RU" sz="16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a:p>
            <a:pPr>
              <a:spcAft>
                <a:spcPts val="0"/>
              </a:spcAft>
            </a:pPr>
            <a:r>
              <a:rPr lang="ru-RU" b="1" dirty="0">
                <a:solidFill>
                  <a:schemeClr val="bg1"/>
                </a:solidFill>
                <a:latin typeface="Arial Narrow" panose="020B0606020202030204" pitchFamily="34" charset="0"/>
                <a:ea typeface="Times New Roman" panose="02020603050405020304" pitchFamily="18" charset="0"/>
                <a:cs typeface="Times New Roman" panose="02020603050405020304" pitchFamily="18" charset="0"/>
              </a:rPr>
              <a:t>При тестировании опубликованного ранее приложения обновление его закрытой версии получат только </a:t>
            </a:r>
            <a:r>
              <a:rPr lang="ru-RU" b="1" dirty="0" err="1">
                <a:solidFill>
                  <a:schemeClr val="bg1"/>
                </a:solidFill>
                <a:latin typeface="Arial Narrow" panose="020B0606020202030204" pitchFamily="34" charset="0"/>
                <a:ea typeface="Times New Roman" panose="02020603050405020304" pitchFamily="18" charset="0"/>
                <a:cs typeface="Times New Roman" panose="02020603050405020304" pitchFamily="18" charset="0"/>
              </a:rPr>
              <a:t>тестировщики</a:t>
            </a:r>
            <a:r>
              <a:rPr lang="ru-RU" b="1" dirty="0">
                <a:solidFill>
                  <a:schemeClr val="bg1"/>
                </a:solidFill>
                <a:latin typeface="Arial Narrow" panose="020B0606020202030204" pitchFamily="34" charset="0"/>
                <a:ea typeface="Times New Roman" panose="02020603050405020304" pitchFamily="18" charset="0"/>
                <a:cs typeface="Times New Roman" panose="02020603050405020304" pitchFamily="18" charset="0"/>
              </a:rPr>
              <a:t>.</a:t>
            </a:r>
            <a:endParaRPr lang="ru-RU" sz="16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a:p>
            <a:pPr>
              <a:spcAft>
                <a:spcPts val="0"/>
              </a:spcAft>
            </a:pPr>
            <a:r>
              <a:rPr lang="ru-RU" b="1" u="sng" dirty="0">
                <a:solidFill>
                  <a:schemeClr val="bg1"/>
                </a:solidFill>
                <a:latin typeface="Arial Narrow" panose="020B0606020202030204" pitchFamily="34" charset="0"/>
                <a:ea typeface="Times New Roman" panose="02020603050405020304" pitchFamily="18" charset="0"/>
                <a:cs typeface="Times New Roman" panose="02020603050405020304" pitchFamily="18" charset="0"/>
              </a:rPr>
              <a:t>Открытое тестирование </a:t>
            </a:r>
            <a:r>
              <a:rPr lang="ru-RU" b="1" dirty="0">
                <a:solidFill>
                  <a:schemeClr val="bg1"/>
                </a:solidFill>
                <a:latin typeface="Arial Narrow" panose="020B0606020202030204" pitchFamily="34" charset="0"/>
                <a:ea typeface="Times New Roman" panose="02020603050405020304" pitchFamily="18" charset="0"/>
                <a:cs typeface="Times New Roman" panose="02020603050405020304" pitchFamily="18" charset="0"/>
              </a:rPr>
              <a:t>позволяет проверить тестовую версию приложения в большой группе пользователей и опубликовать ее в </a:t>
            </a:r>
            <a:r>
              <a:rPr lang="ru-RU" b="1" dirty="0" err="1">
                <a:solidFill>
                  <a:schemeClr val="bg1"/>
                </a:solidFill>
                <a:latin typeface="Arial Narrow" panose="020B0606020202030204" pitchFamily="34" charset="0"/>
                <a:ea typeface="Times New Roman" panose="02020603050405020304" pitchFamily="18" charset="0"/>
                <a:cs typeface="Times New Roman" panose="02020603050405020304" pitchFamily="18" charset="0"/>
              </a:rPr>
              <a:t>Google</a:t>
            </a:r>
            <a:r>
              <a:rPr lang="ru-RU" b="1" dirty="0">
                <a:solidFill>
                  <a:schemeClr val="bg1"/>
                </a:solidFill>
                <a:latin typeface="Arial Narrow" panose="020B0606020202030204" pitchFamily="34" charset="0"/>
                <a:ea typeface="Times New Roman" panose="02020603050405020304" pitchFamily="18" charset="0"/>
                <a:cs typeface="Times New Roman" panose="02020603050405020304" pitchFamily="18" charset="0"/>
              </a:rPr>
              <a:t> </a:t>
            </a:r>
            <a:r>
              <a:rPr lang="ru-RU" b="1" dirty="0" err="1">
                <a:solidFill>
                  <a:schemeClr val="bg1"/>
                </a:solidFill>
                <a:latin typeface="Arial Narrow" panose="020B0606020202030204" pitchFamily="34" charset="0"/>
                <a:ea typeface="Times New Roman" panose="02020603050405020304" pitchFamily="18" charset="0"/>
                <a:cs typeface="Times New Roman" panose="02020603050405020304" pitchFamily="18" charset="0"/>
              </a:rPr>
              <a:t>Play</a:t>
            </a:r>
            <a:r>
              <a:rPr lang="ru-RU" b="1" dirty="0">
                <a:solidFill>
                  <a:schemeClr val="bg1"/>
                </a:solidFill>
                <a:latin typeface="Arial Narrow" panose="020B0606020202030204" pitchFamily="34" charset="0"/>
                <a:ea typeface="Times New Roman" panose="02020603050405020304" pitchFamily="18" charset="0"/>
                <a:cs typeface="Times New Roman" panose="02020603050405020304" pitchFamily="18" charset="0"/>
              </a:rPr>
              <a:t>. Любые пользователи могут присоединяться к открытому тестированию и отправлять вам личные отзывы. Прежде чем выбрать этот вариант, убедитесь, что ваше приложение и его страница готовы к публикации</a:t>
            </a:r>
            <a:r>
              <a:rPr lang="ru-RU" dirty="0">
                <a:solidFill>
                  <a:srgbClr val="3C4043"/>
                </a:solidFill>
                <a:latin typeface="Arial Narrow" panose="020B0606020202030204" pitchFamily="34" charset="0"/>
                <a:ea typeface="Times New Roman" panose="02020603050405020304" pitchFamily="18" charset="0"/>
                <a:cs typeface="Times New Roman" panose="02020603050405020304" pitchFamily="18" charset="0"/>
              </a:rPr>
              <a:t>.</a:t>
            </a:r>
            <a:endParaRPr lang="ru-RU"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017112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82880" y="91441"/>
            <a:ext cx="11573691" cy="5940088"/>
          </a:xfrm>
          <a:prstGeom prst="rect">
            <a:avLst/>
          </a:prstGeom>
        </p:spPr>
        <p:txBody>
          <a:bodyPr wrap="square">
            <a:spAutoFit/>
          </a:bodyPr>
          <a:lstStyle/>
          <a:p>
            <a:pPr>
              <a:spcAft>
                <a:spcPts val="0"/>
              </a:spcAft>
            </a:pPr>
            <a:r>
              <a:rPr lang="ru-RU" sz="2000" b="1" u="sng" dirty="0">
                <a:solidFill>
                  <a:schemeClr val="bg1"/>
                </a:solidFill>
                <a:latin typeface="Arial Narrow" panose="020B0606020202030204" pitchFamily="34" charset="0"/>
              </a:rPr>
              <a:t>Настройте </a:t>
            </a:r>
            <a:r>
              <a:rPr lang="ru-RU" sz="2000" b="1" u="sng" dirty="0" err="1">
                <a:solidFill>
                  <a:schemeClr val="bg1"/>
                </a:solidFill>
                <a:latin typeface="Arial Narrow" panose="020B0606020202030204" pitchFamily="34" charset="0"/>
              </a:rPr>
              <a:t>таргетинг</a:t>
            </a:r>
            <a:r>
              <a:rPr lang="ru-RU" sz="2000" b="1" u="sng" dirty="0">
                <a:solidFill>
                  <a:schemeClr val="bg1"/>
                </a:solidFill>
                <a:latin typeface="Arial Narrow" panose="020B0606020202030204" pitchFamily="34" charset="0"/>
              </a:rPr>
              <a:t> на недавний уровень API. </a:t>
            </a:r>
            <a:endParaRPr lang="ru-RU" sz="2000" b="1" u="sng" dirty="0" smtClean="0">
              <a:solidFill>
                <a:schemeClr val="bg1"/>
              </a:solidFill>
              <a:latin typeface="Arial Narrow" panose="020B0606020202030204" pitchFamily="34" charset="0"/>
            </a:endParaRPr>
          </a:p>
          <a:p>
            <a:pPr>
              <a:spcAft>
                <a:spcPts val="0"/>
              </a:spcAft>
            </a:pPr>
            <a:r>
              <a:rPr lang="ru-RU" sz="2000" b="1" dirty="0" err="1" smtClean="0">
                <a:solidFill>
                  <a:schemeClr val="bg1"/>
                </a:solidFill>
                <a:latin typeface="Arial Narrow" panose="020B0606020202030204" pitchFamily="34" charset="0"/>
              </a:rPr>
              <a:t>Google</a:t>
            </a:r>
            <a:r>
              <a:rPr lang="ru-RU" sz="2000" b="1" dirty="0" smtClean="0">
                <a:solidFill>
                  <a:schemeClr val="bg1"/>
                </a:solidFill>
                <a:latin typeface="Arial Narrow" panose="020B0606020202030204" pitchFamily="34" charset="0"/>
              </a:rPr>
              <a:t> </a:t>
            </a:r>
            <a:r>
              <a:rPr lang="ru-RU" sz="2000" b="1" dirty="0" err="1">
                <a:solidFill>
                  <a:schemeClr val="bg1"/>
                </a:solidFill>
                <a:latin typeface="Arial Narrow" panose="020B0606020202030204" pitchFamily="34" charset="0"/>
              </a:rPr>
              <a:t>Play</a:t>
            </a:r>
            <a:r>
              <a:rPr lang="ru-RU" sz="2000" b="1" dirty="0">
                <a:solidFill>
                  <a:schemeClr val="bg1"/>
                </a:solidFill>
                <a:latin typeface="Arial Narrow" panose="020B0606020202030204" pitchFamily="34" charset="0"/>
              </a:rPr>
              <a:t> </a:t>
            </a:r>
            <a:r>
              <a:rPr lang="ru-RU" sz="2000" b="1" dirty="0" smtClean="0">
                <a:solidFill>
                  <a:schemeClr val="bg1"/>
                </a:solidFill>
                <a:latin typeface="Arial Narrow" panose="020B0606020202030204" pitchFamily="34" charset="0"/>
              </a:rPr>
              <a:t>требует, чтобы новые </a:t>
            </a:r>
            <a:r>
              <a:rPr lang="ru-RU" sz="2000" b="1" dirty="0">
                <a:solidFill>
                  <a:schemeClr val="bg1"/>
                </a:solidFill>
                <a:latin typeface="Arial Narrow" panose="020B0606020202030204" pitchFamily="34" charset="0"/>
              </a:rPr>
              <a:t>приложения  </a:t>
            </a:r>
            <a:r>
              <a:rPr lang="ru-RU" sz="2000" b="1" dirty="0" smtClean="0">
                <a:solidFill>
                  <a:schemeClr val="bg1"/>
                </a:solidFill>
                <a:latin typeface="Arial Narrow" panose="020B0606020202030204" pitchFamily="34" charset="0"/>
              </a:rPr>
              <a:t>должны быть </a:t>
            </a:r>
            <a:r>
              <a:rPr lang="ru-RU" sz="2000" b="1" dirty="0" smtClean="0">
                <a:solidFill>
                  <a:schemeClr val="bg1"/>
                </a:solidFill>
                <a:latin typeface="Arial Narrow" panose="020B0606020202030204" pitchFamily="34" charset="0"/>
                <a:ea typeface="Calibri" panose="020F0502020204030204" pitchFamily="34" charset="0"/>
                <a:cs typeface="Times New Roman" panose="02020603050405020304" pitchFamily="18" charset="0"/>
              </a:rPr>
              <a:t>ориентированы </a:t>
            </a: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как минимум на </a:t>
            </a:r>
            <a:r>
              <a:rPr lang="ru-RU" sz="2000"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Android</a:t>
            </a: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9.0 (уровень API 28), а обновления приложений были ориентированы как минимум на </a:t>
            </a:r>
            <a:r>
              <a:rPr lang="ru-RU" sz="2000"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Android</a:t>
            </a: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9.0, начиная с 1 ноября 2019 года.</a:t>
            </a:r>
          </a:p>
          <a:p>
            <a:pPr>
              <a:spcAft>
                <a:spcPts val="0"/>
              </a:spcAft>
            </a:pP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Когда вы загружаете APK, он должен соответствовать требованиям целевого уровня API </a:t>
            </a:r>
            <a:r>
              <a:rPr lang="ru-RU" sz="2000"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Google</a:t>
            </a: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t>
            </a:r>
            <a:r>
              <a:rPr lang="ru-RU" sz="2000"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Play</a:t>
            </a: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Новые приложения и обновления приложений (кроме </a:t>
            </a:r>
            <a:r>
              <a:rPr lang="ru-RU" sz="2000"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Wear</a:t>
            </a: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OS) должны быть ориентированы на </a:t>
            </a:r>
            <a:r>
              <a:rPr lang="ru-RU" sz="2000"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Android</a:t>
            </a: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10 (уровень API 29) или выше.</a:t>
            </a:r>
          </a:p>
          <a:p>
            <a:pPr>
              <a:spcAft>
                <a:spcPts val="0"/>
              </a:spcAft>
            </a:pP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t>
            </a:r>
            <a:r>
              <a:rPr lang="ru-RU" sz="2000" b="1" dirty="0" smtClean="0">
                <a:solidFill>
                  <a:schemeClr val="bg1"/>
                </a:solidFill>
                <a:latin typeface="Arial Narrow" panose="020B0606020202030204" pitchFamily="34" charset="0"/>
                <a:ea typeface="Calibri" panose="020F0502020204030204" pitchFamily="34" charset="0"/>
                <a:cs typeface="Times New Roman" panose="02020603050405020304" pitchFamily="18" charset="0"/>
              </a:rPr>
              <a:t>Начиная </a:t>
            </a: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с августа 2021 года новые приложения должны будут:</a:t>
            </a:r>
          </a:p>
          <a:p>
            <a:pPr>
              <a:spcAft>
                <a:spcPts val="0"/>
              </a:spcAft>
            </a:pP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t>
            </a:r>
            <a:r>
              <a:rPr lang="ru-RU" sz="2000" b="1" dirty="0" smtClean="0">
                <a:solidFill>
                  <a:schemeClr val="bg1"/>
                </a:solidFill>
                <a:latin typeface="Arial Narrow" panose="020B0606020202030204" pitchFamily="34" charset="0"/>
                <a:ea typeface="Calibri" panose="020F0502020204030204" pitchFamily="34" charset="0"/>
                <a:cs typeface="Times New Roman" panose="02020603050405020304" pitchFamily="18" charset="0"/>
              </a:rPr>
              <a:t>Публиковаться  </a:t>
            </a: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в формате </a:t>
            </a:r>
            <a:r>
              <a:rPr lang="ru-RU" sz="2000"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Android</a:t>
            </a: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t>
            </a:r>
            <a:r>
              <a:rPr lang="ru-RU" sz="2000"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App</a:t>
            </a: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t>
            </a:r>
            <a:r>
              <a:rPr lang="ru-RU" sz="2000"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Bundle</a:t>
            </a:r>
            <a:r>
              <a:rPr lang="ru-RU" sz="2000" b="1" dirty="0" smtClean="0">
                <a:solidFill>
                  <a:schemeClr val="bg1"/>
                </a:solidFill>
                <a:latin typeface="Arial Narrow" panose="020B0606020202030204" pitchFamily="34" charset="0"/>
                <a:ea typeface="Calibri" panose="020F0502020204030204" pitchFamily="34" charset="0"/>
                <a:cs typeface="Times New Roman" panose="02020603050405020304" pitchFamily="18" charset="0"/>
              </a:rPr>
              <a:t>.</a:t>
            </a:r>
          </a:p>
          <a:p>
            <a:pPr>
              <a:spcAft>
                <a:spcPts val="0"/>
              </a:spcAft>
            </a:pPr>
            <a:endPar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a:p>
            <a:pPr>
              <a:spcAft>
                <a:spcPts val="0"/>
              </a:spcAft>
            </a:pP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Используйте </a:t>
            </a:r>
            <a:r>
              <a:rPr lang="ru-RU" sz="2000"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Play</a:t>
            </a: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t>
            </a:r>
            <a:r>
              <a:rPr lang="ru-RU" sz="2000"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Asset</a:t>
            </a: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t>
            </a:r>
            <a:r>
              <a:rPr lang="ru-RU" sz="2000"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Delivery</a:t>
            </a: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или </a:t>
            </a:r>
            <a:r>
              <a:rPr lang="ru-RU" sz="2000"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Play</a:t>
            </a: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t>
            </a:r>
            <a:r>
              <a:rPr lang="ru-RU" sz="2000"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Feature</a:t>
            </a: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t>
            </a:r>
            <a:r>
              <a:rPr lang="ru-RU" sz="2000"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Delivery</a:t>
            </a: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чтобы предоставлять ресурсы или функции, размер загрузки которых превышает 150 МБ. Файлы расширения (OBB) больше не будут поддерживаться для новых приложений.</a:t>
            </a:r>
          </a:p>
          <a:p>
            <a:pPr>
              <a:spcAft>
                <a:spcPts val="0"/>
              </a:spcAft>
            </a:pP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Задайте уровень API 30 (</a:t>
            </a:r>
            <a:r>
              <a:rPr lang="ru-RU" sz="2000"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Android</a:t>
            </a: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11) или выше и настройте его с учетом поведенческих изменений.</a:t>
            </a:r>
          </a:p>
          <a:p>
            <a:pPr>
              <a:spcAft>
                <a:spcPts val="0"/>
              </a:spcAft>
            </a:pP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Начиная с ноября 2021 года, обновления приложений будут требоваться для целевого уровня API 30 или выше и для корректировки поведенческих изменений в </a:t>
            </a:r>
            <a:r>
              <a:rPr lang="ru-RU" sz="2000"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Android</a:t>
            </a: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11.</a:t>
            </a:r>
          </a:p>
          <a:p>
            <a:pPr>
              <a:spcAft>
                <a:spcPts val="0"/>
              </a:spcAft>
            </a:pP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Протестируйте свое приложение</a:t>
            </a:r>
          </a:p>
          <a:p>
            <a:pPr>
              <a:spcAft>
                <a:spcPts val="0"/>
              </a:spcAft>
            </a:pPr>
            <a:r>
              <a:rPr lang="ru-RU" sz="2000" b="1" i="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После того, как вы обновите уровень API и функции вашего приложения соответствующим образом, вам следует протестировать некоторые основные варианты использования</a:t>
            </a:r>
            <a:r>
              <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8975009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91886" y="130629"/>
            <a:ext cx="10293530" cy="5909310"/>
          </a:xfrm>
          <a:prstGeom prst="rect">
            <a:avLst/>
          </a:prstGeom>
        </p:spPr>
        <p:txBody>
          <a:bodyPr wrap="square">
            <a:spAutoFit/>
          </a:bodyPr>
          <a:lstStyle/>
          <a:p>
            <a:r>
              <a:rPr lang="ru-RU" dirty="0">
                <a:latin typeface="Arial Narrow" panose="020B0606020202030204" pitchFamily="34" charset="0"/>
                <a:ea typeface="Calibri" panose="020F0502020204030204" pitchFamily="34" charset="0"/>
                <a:cs typeface="Times New Roman" panose="02020603050405020304" pitchFamily="18" charset="0"/>
              </a:rPr>
              <a:t> </a:t>
            </a:r>
            <a:r>
              <a:rPr lang="ru-RU" b="1" u="sng"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Планируйте одновременные выпуски</a:t>
            </a:r>
            <a:r>
              <a:rPr lang="ru-RU"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Выпуск вашего приложения на нескольких платформах и устройствах максимизирует вашу рекламную деятельность и количество установок, поэтому заранее включите это в свои планы разработки. Если вы не можете запустить свое приложение на всех платформах одновременно, попросите контактные данные пользователей и сообщите им, когда ваше приложение будет готово</a:t>
            </a:r>
            <a:r>
              <a:rPr lang="ru-RU" b="1" dirty="0" smtClean="0">
                <a:solidFill>
                  <a:schemeClr val="bg1"/>
                </a:solidFill>
                <a:latin typeface="Arial Narrow" panose="020B0606020202030204" pitchFamily="34" charset="0"/>
                <a:ea typeface="Calibri" panose="020F0502020204030204" pitchFamily="34" charset="0"/>
                <a:cs typeface="Times New Roman" panose="02020603050405020304" pitchFamily="18" charset="0"/>
              </a:rPr>
              <a:t>.</a:t>
            </a:r>
          </a:p>
          <a:p>
            <a:endParaRPr lang="ru-RU" b="1" dirty="0">
              <a:solidFill>
                <a:schemeClr val="bg1"/>
              </a:solidFill>
              <a:latin typeface="Arial Narrow" panose="020B0606020202030204" pitchFamily="34" charset="0"/>
              <a:cs typeface="Times New Roman" panose="02020603050405020304" pitchFamily="18" charset="0"/>
            </a:endParaRPr>
          </a:p>
          <a:p>
            <a:r>
              <a:rPr lang="ru-RU" b="1" u="sng" dirty="0" smtClean="0">
                <a:solidFill>
                  <a:schemeClr val="bg1"/>
                </a:solidFill>
                <a:latin typeface="Arial Narrow" panose="020B0606020202030204" pitchFamily="34" charset="0"/>
              </a:rPr>
              <a:t>Создайте </a:t>
            </a:r>
            <a:r>
              <a:rPr lang="ru-RU" b="1" u="sng" dirty="0">
                <a:solidFill>
                  <a:schemeClr val="bg1"/>
                </a:solidFill>
                <a:latin typeface="Arial Narrow" panose="020B0606020202030204" pitchFamily="34" charset="0"/>
              </a:rPr>
              <a:t>свой набор приложений для </a:t>
            </a:r>
            <a:r>
              <a:rPr lang="ru-RU" b="1" u="sng" dirty="0" err="1">
                <a:solidFill>
                  <a:schemeClr val="bg1"/>
                </a:solidFill>
                <a:latin typeface="Arial Narrow" panose="020B0606020202030204" pitchFamily="34" charset="0"/>
              </a:rPr>
              <a:t>Android</a:t>
            </a:r>
            <a:r>
              <a:rPr lang="ru-RU" b="1" dirty="0">
                <a:solidFill>
                  <a:schemeClr val="bg1"/>
                </a:solidFill>
                <a:latin typeface="Arial Narrow" panose="020B0606020202030204" pitchFamily="34" charset="0"/>
              </a:rPr>
              <a:t>. Когда вы будете готовы сделать свое приложение доступным для пользователей, либо для тестирования, либо в качестве конечного продукта, создайте пакет </a:t>
            </a:r>
            <a:r>
              <a:rPr lang="ru-RU" b="1" dirty="0" err="1">
                <a:solidFill>
                  <a:schemeClr val="bg1"/>
                </a:solidFill>
                <a:latin typeface="Arial Narrow" panose="020B0606020202030204" pitchFamily="34" charset="0"/>
              </a:rPr>
              <a:t>Android</a:t>
            </a:r>
            <a:r>
              <a:rPr lang="ru-RU" b="1" dirty="0">
                <a:solidFill>
                  <a:schemeClr val="bg1"/>
                </a:solidFill>
                <a:latin typeface="Arial Narrow" panose="020B0606020202030204" pitchFamily="34" charset="0"/>
              </a:rPr>
              <a:t> </a:t>
            </a:r>
            <a:r>
              <a:rPr lang="ru-RU" b="1" dirty="0" err="1">
                <a:solidFill>
                  <a:schemeClr val="bg1"/>
                </a:solidFill>
                <a:latin typeface="Arial Narrow" panose="020B0606020202030204" pitchFamily="34" charset="0"/>
              </a:rPr>
              <a:t>App</a:t>
            </a:r>
            <a:r>
              <a:rPr lang="ru-RU" b="1" dirty="0">
                <a:solidFill>
                  <a:schemeClr val="bg1"/>
                </a:solidFill>
                <a:latin typeface="Arial Narrow" panose="020B0606020202030204" pitchFamily="34" charset="0"/>
              </a:rPr>
              <a:t> </a:t>
            </a:r>
            <a:r>
              <a:rPr lang="ru-RU" b="1" dirty="0" err="1">
                <a:solidFill>
                  <a:schemeClr val="bg1"/>
                </a:solidFill>
                <a:latin typeface="Arial Narrow" panose="020B0606020202030204" pitchFamily="34" charset="0"/>
              </a:rPr>
              <a:t>Bundle</a:t>
            </a:r>
            <a:r>
              <a:rPr lang="ru-RU" b="1" dirty="0">
                <a:solidFill>
                  <a:schemeClr val="bg1"/>
                </a:solidFill>
                <a:latin typeface="Arial Narrow" panose="020B0606020202030204" pitchFamily="34" charset="0"/>
              </a:rPr>
              <a:t> в </a:t>
            </a:r>
            <a:r>
              <a:rPr lang="ru-RU" b="1" dirty="0" err="1">
                <a:solidFill>
                  <a:schemeClr val="bg1"/>
                </a:solidFill>
                <a:latin typeface="Arial Narrow" panose="020B0606020202030204" pitchFamily="34" charset="0"/>
              </a:rPr>
              <a:t>Android</a:t>
            </a:r>
            <a:r>
              <a:rPr lang="ru-RU" b="1" dirty="0">
                <a:solidFill>
                  <a:schemeClr val="bg1"/>
                </a:solidFill>
                <a:latin typeface="Arial Narrow" panose="020B0606020202030204" pitchFamily="34" charset="0"/>
              </a:rPr>
              <a:t> </a:t>
            </a:r>
            <a:r>
              <a:rPr lang="ru-RU" b="1" dirty="0" err="1">
                <a:solidFill>
                  <a:schemeClr val="bg1"/>
                </a:solidFill>
                <a:latin typeface="Arial Narrow" panose="020B0606020202030204" pitchFamily="34" charset="0"/>
              </a:rPr>
              <a:t>Studio</a:t>
            </a:r>
            <a:r>
              <a:rPr lang="ru-RU" b="1" dirty="0">
                <a:solidFill>
                  <a:schemeClr val="bg1"/>
                </a:solidFill>
                <a:latin typeface="Arial Narrow" panose="020B0606020202030204" pitchFamily="34" charset="0"/>
              </a:rPr>
              <a:t>. </a:t>
            </a:r>
            <a:r>
              <a:rPr lang="ru-RU" b="1" dirty="0" err="1">
                <a:solidFill>
                  <a:schemeClr val="bg1"/>
                </a:solidFill>
                <a:latin typeface="Arial Narrow" panose="020B0606020202030204" pitchFamily="34" charset="0"/>
              </a:rPr>
              <a:t>Google</a:t>
            </a:r>
            <a:r>
              <a:rPr lang="ru-RU" b="1" dirty="0">
                <a:solidFill>
                  <a:schemeClr val="bg1"/>
                </a:solidFill>
                <a:latin typeface="Arial Narrow" panose="020B0606020202030204" pitchFamily="34" charset="0"/>
              </a:rPr>
              <a:t> </a:t>
            </a:r>
            <a:r>
              <a:rPr lang="ru-RU" b="1" dirty="0" err="1">
                <a:solidFill>
                  <a:schemeClr val="bg1"/>
                </a:solidFill>
                <a:latin typeface="Arial Narrow" panose="020B0606020202030204" pitchFamily="34" charset="0"/>
              </a:rPr>
              <a:t>Play</a:t>
            </a:r>
            <a:r>
              <a:rPr lang="ru-RU" b="1" dirty="0">
                <a:solidFill>
                  <a:schemeClr val="bg1"/>
                </a:solidFill>
                <a:latin typeface="Arial Narrow" panose="020B0606020202030204" pitchFamily="34" charset="0"/>
              </a:rPr>
              <a:t> будет использовать ваш набор приложений для создания, подписания и обслуживания оптимизированных APK-файлов для каждого устройства пользователя, что приведет к уменьшению размера приложения для загрузки и установки.</a:t>
            </a:r>
          </a:p>
          <a:p>
            <a:r>
              <a:rPr lang="ru-RU" b="1" dirty="0">
                <a:solidFill>
                  <a:schemeClr val="bg1"/>
                </a:solidFill>
                <a:latin typeface="Arial Narrow" panose="020B0606020202030204" pitchFamily="34" charset="0"/>
              </a:rPr>
              <a:t> </a:t>
            </a:r>
          </a:p>
          <a:p>
            <a:r>
              <a:rPr lang="ru-RU" b="1" u="sng" dirty="0" smtClean="0">
                <a:solidFill>
                  <a:schemeClr val="bg1"/>
                </a:solidFill>
                <a:latin typeface="Arial Narrow" panose="020B0606020202030204" pitchFamily="34" charset="0"/>
              </a:rPr>
              <a:t>Проверьте </a:t>
            </a:r>
            <a:r>
              <a:rPr lang="ru-RU" b="1" u="sng" dirty="0">
                <a:solidFill>
                  <a:schemeClr val="bg1"/>
                </a:solidFill>
                <a:latin typeface="Arial Narrow" panose="020B0606020202030204" pitchFamily="34" charset="0"/>
              </a:rPr>
              <a:t>отчеты перед запуском</a:t>
            </a:r>
            <a:r>
              <a:rPr lang="ru-RU" b="1" dirty="0">
                <a:solidFill>
                  <a:schemeClr val="bg1"/>
                </a:solidFill>
                <a:latin typeface="Arial Narrow" panose="020B0606020202030204" pitchFamily="34" charset="0"/>
              </a:rPr>
              <a:t>. Когда вы загружаете </a:t>
            </a:r>
            <a:r>
              <a:rPr lang="ru-RU" b="1" dirty="0" err="1">
                <a:solidFill>
                  <a:schemeClr val="bg1"/>
                </a:solidFill>
                <a:latin typeface="Arial Narrow" panose="020B0606020202030204" pitchFamily="34" charset="0"/>
              </a:rPr>
              <a:t>Android</a:t>
            </a:r>
            <a:r>
              <a:rPr lang="ru-RU" b="1" dirty="0">
                <a:solidFill>
                  <a:schemeClr val="bg1"/>
                </a:solidFill>
                <a:latin typeface="Arial Narrow" panose="020B0606020202030204" pitchFamily="34" charset="0"/>
              </a:rPr>
              <a:t> </a:t>
            </a:r>
            <a:r>
              <a:rPr lang="ru-RU" b="1" dirty="0" err="1">
                <a:solidFill>
                  <a:schemeClr val="bg1"/>
                </a:solidFill>
                <a:latin typeface="Arial Narrow" panose="020B0606020202030204" pitchFamily="34" charset="0"/>
              </a:rPr>
              <a:t>App</a:t>
            </a:r>
            <a:r>
              <a:rPr lang="ru-RU" b="1" dirty="0">
                <a:solidFill>
                  <a:schemeClr val="bg1"/>
                </a:solidFill>
                <a:latin typeface="Arial Narrow" panose="020B0606020202030204" pitchFamily="34" charset="0"/>
              </a:rPr>
              <a:t> </a:t>
            </a:r>
            <a:r>
              <a:rPr lang="ru-RU" b="1" dirty="0" err="1">
                <a:solidFill>
                  <a:schemeClr val="bg1"/>
                </a:solidFill>
                <a:latin typeface="Arial Narrow" panose="020B0606020202030204" pitchFamily="34" charset="0"/>
              </a:rPr>
              <a:t>Bundle</a:t>
            </a:r>
            <a:r>
              <a:rPr lang="ru-RU" b="1" dirty="0">
                <a:solidFill>
                  <a:schemeClr val="bg1"/>
                </a:solidFill>
                <a:latin typeface="Arial Narrow" panose="020B0606020202030204" pitchFamily="34" charset="0"/>
              </a:rPr>
              <a:t> на закрытую или открытую версию, вы получите отчет о предварительном запуске. С помощью этого отчета вы можете выявить проблемы, обнаруженные после автоматического тестирования вашего приложения на широком спектре реальных устройств под управлением различных версий </a:t>
            </a:r>
            <a:r>
              <a:rPr lang="ru-RU" b="1" dirty="0" err="1">
                <a:solidFill>
                  <a:schemeClr val="bg1"/>
                </a:solidFill>
                <a:latin typeface="Arial Narrow" panose="020B0606020202030204" pitchFamily="34" charset="0"/>
              </a:rPr>
              <a:t>Android</a:t>
            </a:r>
            <a:r>
              <a:rPr lang="ru-RU" b="1" dirty="0" smtClean="0">
                <a:solidFill>
                  <a:schemeClr val="bg1"/>
                </a:solidFill>
                <a:latin typeface="Arial Narrow" panose="020B0606020202030204" pitchFamily="34" charset="0"/>
              </a:rPr>
              <a:t>.</a:t>
            </a:r>
          </a:p>
          <a:p>
            <a:endParaRPr lang="ru-RU" b="1" dirty="0">
              <a:solidFill>
                <a:schemeClr val="bg1"/>
              </a:solidFill>
              <a:latin typeface="Arial Narrow" panose="020B0606020202030204" pitchFamily="34" charset="0"/>
            </a:endParaRPr>
          </a:p>
          <a:p>
            <a:r>
              <a:rPr lang="ru-RU" b="1" u="sng" dirty="0" smtClean="0">
                <a:solidFill>
                  <a:schemeClr val="bg1"/>
                </a:solidFill>
                <a:latin typeface="Arial Narrow" panose="020B0606020202030204" pitchFamily="34" charset="0"/>
              </a:rPr>
              <a:t>Определите </a:t>
            </a:r>
            <a:r>
              <a:rPr lang="ru-RU" b="1" u="sng" dirty="0">
                <a:solidFill>
                  <a:schemeClr val="bg1"/>
                </a:solidFill>
                <a:latin typeface="Arial Narrow" panose="020B0606020202030204" pitchFamily="34" charset="0"/>
              </a:rPr>
              <a:t>рейтинг содержимого вашего приложения. Предоставление соответствующего рейтинга вашему приложению является требованием Политики программы для разработчико</a:t>
            </a:r>
            <a:r>
              <a:rPr lang="ru-RU" b="1" dirty="0">
                <a:solidFill>
                  <a:schemeClr val="bg1"/>
                </a:solidFill>
                <a:latin typeface="Arial Narrow" panose="020B0606020202030204" pitchFamily="34" charset="0"/>
              </a:rPr>
              <a:t>в, но это также гарантирует, что ваше приложение увидит правильная возрастная аудитория.</a:t>
            </a:r>
          </a:p>
          <a:p>
            <a:endParaRPr lang="ru-RU" dirty="0"/>
          </a:p>
        </p:txBody>
      </p:sp>
    </p:spTree>
    <p:extLst>
      <p:ext uri="{BB962C8B-B14F-4D97-AF65-F5344CB8AC3E}">
        <p14:creationId xmlns:p14="http://schemas.microsoft.com/office/powerpoint/2010/main" val="712403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87383" y="378823"/>
            <a:ext cx="11377748" cy="6278642"/>
          </a:xfrm>
          <a:prstGeom prst="rect">
            <a:avLst/>
          </a:prstGeom>
        </p:spPr>
        <p:txBody>
          <a:bodyPr wrap="square">
            <a:spAutoFit/>
          </a:bodyPr>
          <a:lstStyle/>
          <a:p>
            <a:pPr>
              <a:spcAft>
                <a:spcPts val="0"/>
              </a:spcAft>
            </a:pPr>
            <a:r>
              <a:rPr lang="ru-RU"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Если вы выпускаете обновление приложения, используйте поэтапное развертывание, чтобы выпускать обновление для все большего числа пользователей. Это позволяет вам остановить обновление, если вы обнаружите проблему, так что вы можете ограничить количество пользователей, которых она затрагивает.</a:t>
            </a:r>
            <a:endPar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a:p>
            <a:pPr>
              <a:spcAft>
                <a:spcPts val="0"/>
              </a:spcAft>
            </a:pPr>
            <a:r>
              <a:rPr lang="ru-RU"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t>
            </a:r>
            <a:endPar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a:p>
            <a:pPr>
              <a:spcAft>
                <a:spcPts val="0"/>
              </a:spcAft>
            </a:pPr>
            <a:r>
              <a:rPr lang="ru-RU"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Сообщите </a:t>
            </a:r>
            <a:r>
              <a:rPr lang="ru-RU"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Play</a:t>
            </a:r>
            <a:r>
              <a:rPr lang="ru-RU"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t>
            </a:r>
            <a:r>
              <a:rPr lang="ru-RU"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Store</a:t>
            </a:r>
            <a:r>
              <a:rPr lang="ru-RU"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для каких версий </a:t>
            </a:r>
            <a:r>
              <a:rPr lang="ru-RU"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Android</a:t>
            </a:r>
            <a:r>
              <a:rPr lang="ru-RU"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и размеров экрана устройства предназначено ваше приложение.</a:t>
            </a:r>
            <a:endPar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a:p>
            <a:pPr>
              <a:spcAft>
                <a:spcPts val="0"/>
              </a:spcAft>
            </a:pPr>
            <a:r>
              <a:rPr lang="ru-RU"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Проверьте отчеты перед запуском. Когда вы загружаете </a:t>
            </a:r>
            <a:r>
              <a:rPr lang="ru-RU"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Android</a:t>
            </a:r>
            <a:r>
              <a:rPr lang="ru-RU"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t>
            </a:r>
            <a:r>
              <a:rPr lang="ru-RU"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App</a:t>
            </a:r>
            <a:r>
              <a:rPr lang="ru-RU"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a:t>
            </a:r>
            <a:r>
              <a:rPr lang="ru-RU"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Bundle</a:t>
            </a:r>
            <a:r>
              <a:rPr lang="ru-RU"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 на закрытую или открытую версию, вы получите отчет о предварительном запуске. С помощью этого отчета вы можете выявить проблемы, обнаруженные после автоматического тестирования вашего приложения на широком спектре реальных устройств под управлением различных версий </a:t>
            </a:r>
            <a:r>
              <a:rPr lang="ru-RU" b="1" dirty="0" err="1">
                <a:solidFill>
                  <a:schemeClr val="bg1"/>
                </a:solidFill>
                <a:latin typeface="Arial Narrow" panose="020B0606020202030204" pitchFamily="34" charset="0"/>
                <a:ea typeface="Calibri" panose="020F0502020204030204" pitchFamily="34" charset="0"/>
                <a:cs typeface="Times New Roman" panose="02020603050405020304" pitchFamily="18" charset="0"/>
              </a:rPr>
              <a:t>Android</a:t>
            </a:r>
            <a:r>
              <a:rPr lang="ru-RU"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a:t>
            </a:r>
            <a:endParaRPr lang="ru-RU" sz="2000" b="1"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a:p>
            <a:pPr>
              <a:spcAft>
                <a:spcPts val="0"/>
              </a:spcAft>
            </a:pPr>
            <a:r>
              <a:rPr lang="ru-RU" b="1" dirty="0">
                <a:solidFill>
                  <a:schemeClr val="bg1"/>
                </a:solidFill>
                <a:latin typeface="Arial Narrow" panose="020B0606020202030204" pitchFamily="34" charset="0"/>
                <a:ea typeface="Calibri" panose="020F0502020204030204" pitchFamily="34" charset="0"/>
                <a:cs typeface="Times New Roman" panose="02020603050405020304" pitchFamily="18" charset="0"/>
              </a:rPr>
              <a:t>Установите цену вашего приложения и страны распространения. Определив модель монетизации, настройте приложение как бесплатное или платное и выберите страны, в которых оно будет распространяться</a:t>
            </a:r>
            <a:r>
              <a:rPr lang="ru-RU" b="1" dirty="0" smtClean="0">
                <a:solidFill>
                  <a:schemeClr val="bg1"/>
                </a:solidFill>
                <a:latin typeface="Arial Narrow" panose="020B0606020202030204" pitchFamily="34" charset="0"/>
                <a:ea typeface="Calibri" panose="020F0502020204030204" pitchFamily="34" charset="0"/>
                <a:cs typeface="Times New Roman" panose="02020603050405020304" pitchFamily="18" charset="0"/>
              </a:rPr>
              <a:t>.</a:t>
            </a:r>
          </a:p>
          <a:p>
            <a:pPr>
              <a:spcAft>
                <a:spcPts val="0"/>
              </a:spcAft>
            </a:pPr>
            <a:endParaRPr lang="ru-RU" b="1" dirty="0">
              <a:solidFill>
                <a:schemeClr val="bg1"/>
              </a:solidFill>
              <a:latin typeface="Arial Narrow" panose="020B0606020202030204" pitchFamily="34" charset="0"/>
              <a:ea typeface="Calibri" panose="020F0502020204030204" pitchFamily="34" charset="0"/>
              <a:cs typeface="Times New Roman" panose="02020603050405020304" pitchFamily="18" charset="0"/>
            </a:endParaRPr>
          </a:p>
          <a:p>
            <a:r>
              <a:rPr lang="ru-RU" b="1" dirty="0" err="1" smtClean="0">
                <a:solidFill>
                  <a:schemeClr val="bg1"/>
                </a:solidFill>
                <a:latin typeface="Arial Narrow" panose="020B0606020202030204" pitchFamily="34" charset="0"/>
              </a:rPr>
              <a:t>Woohoo</a:t>
            </a:r>
            <a:endParaRPr lang="ru-RU" b="1" dirty="0" smtClean="0">
              <a:solidFill>
                <a:schemeClr val="bg1"/>
              </a:solidFill>
              <a:latin typeface="Arial Narrow" panose="020B0606020202030204" pitchFamily="34" charset="0"/>
            </a:endParaRPr>
          </a:p>
          <a:p>
            <a:r>
              <a:rPr lang="ru-RU" b="1" dirty="0" smtClean="0">
                <a:solidFill>
                  <a:schemeClr val="bg1"/>
                </a:solidFill>
                <a:latin typeface="Arial Narrow" panose="020B0606020202030204" pitchFamily="34" charset="0"/>
              </a:rPr>
              <a:t>Да </a:t>
            </a:r>
            <a:r>
              <a:rPr lang="ru-RU" b="1" dirty="0">
                <a:solidFill>
                  <a:schemeClr val="bg1"/>
                </a:solidFill>
                <a:latin typeface="Arial Narrow" panose="020B0606020202030204" pitchFamily="34" charset="0"/>
              </a:rPr>
              <a:t>прибудет с вами сила опубликовать приложение с первого раза!</a:t>
            </a:r>
            <a:endParaRPr lang="en-US" b="1" dirty="0">
              <a:solidFill>
                <a:schemeClr val="bg1"/>
              </a:solidFill>
              <a:latin typeface="Arial Narrow" panose="020B0606020202030204" pitchFamily="34" charset="0"/>
            </a:endParaRPr>
          </a:p>
          <a:p>
            <a:endParaRPr lang="ru-RU" dirty="0" smtClean="0"/>
          </a:p>
          <a:p>
            <a:endParaRPr lang="ru-RU" dirty="0"/>
          </a:p>
          <a:p>
            <a:endParaRPr lang="ru-RU" dirty="0" smtClean="0"/>
          </a:p>
          <a:p>
            <a:endParaRPr lang="ru-RU" dirty="0"/>
          </a:p>
          <a:p>
            <a:pPr>
              <a:spcAft>
                <a:spcPts val="0"/>
              </a:spcAft>
            </a:pPr>
            <a:endParaRPr lang="ru-RU" dirty="0" smtClean="0">
              <a:solidFill>
                <a:srgbClr val="3C4043"/>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ru-RU" sz="2000" dirty="0">
              <a:solidFill>
                <a:srgbClr val="3C4043"/>
              </a:solidFill>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ru-RU" sz="2000" dirty="0" smtClean="0">
              <a:solidFill>
                <a:srgbClr val="3C4043"/>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ru-RU"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Рисунок 3"/>
          <p:cNvPicPr>
            <a:picLocks noChangeAspect="1"/>
          </p:cNvPicPr>
          <p:nvPr/>
        </p:nvPicPr>
        <p:blipFill>
          <a:blip r:embed="rId2"/>
          <a:stretch>
            <a:fillRect/>
          </a:stretch>
        </p:blipFill>
        <p:spPr>
          <a:xfrm>
            <a:off x="7184570" y="3725184"/>
            <a:ext cx="4219303" cy="3028349"/>
          </a:xfrm>
          <a:prstGeom prst="rect">
            <a:avLst/>
          </a:prstGeom>
        </p:spPr>
      </p:pic>
    </p:spTree>
    <p:extLst>
      <p:ext uri="{BB962C8B-B14F-4D97-AF65-F5344CB8AC3E}">
        <p14:creationId xmlns:p14="http://schemas.microsoft.com/office/powerpoint/2010/main" val="39226786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57201" y="326570"/>
            <a:ext cx="8765176" cy="369332"/>
          </a:xfrm>
          <a:prstGeom prst="rect">
            <a:avLst/>
          </a:prstGeom>
        </p:spPr>
        <p:txBody>
          <a:bodyPr wrap="square">
            <a:spAutoFit/>
          </a:bodyPr>
          <a:lstStyle/>
          <a:p>
            <a:r>
              <a:rPr lang="en-US" dirty="0">
                <a:solidFill>
                  <a:srgbClr val="202124"/>
                </a:solidFill>
                <a:latin typeface="Roboto"/>
              </a:rPr>
              <a:t>You perform five main tasks to prepare your application for release.</a:t>
            </a:r>
            <a:endParaRPr lang="ru-RU" dirty="0"/>
          </a:p>
        </p:txBody>
      </p:sp>
      <p:pic>
        <p:nvPicPr>
          <p:cNvPr id="5" name="Рисунок 4"/>
          <p:cNvPicPr>
            <a:picLocks noChangeAspect="1"/>
          </p:cNvPicPr>
          <p:nvPr/>
        </p:nvPicPr>
        <p:blipFill>
          <a:blip r:embed="rId2"/>
          <a:stretch>
            <a:fillRect/>
          </a:stretch>
        </p:blipFill>
        <p:spPr>
          <a:xfrm>
            <a:off x="619775" y="1063523"/>
            <a:ext cx="6564795" cy="5476988"/>
          </a:xfrm>
          <a:prstGeom prst="rect">
            <a:avLst/>
          </a:prstGeom>
        </p:spPr>
      </p:pic>
    </p:spTree>
    <p:extLst>
      <p:ext uri="{BB962C8B-B14F-4D97-AF65-F5344CB8AC3E}">
        <p14:creationId xmlns:p14="http://schemas.microsoft.com/office/powerpoint/2010/main" val="35348121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2700" b="1" dirty="0">
                <a:solidFill>
                  <a:schemeClr val="bg1"/>
                </a:solidFill>
                <a:latin typeface="Arial Narrow" panose="020B0606020202030204" pitchFamily="34" charset="0"/>
              </a:rPr>
              <a:t>р</a:t>
            </a:r>
            <a:r>
              <a:rPr lang="ru-RU" sz="2700" b="1" dirty="0" smtClean="0">
                <a:solidFill>
                  <a:schemeClr val="bg1"/>
                </a:solidFill>
                <a:latin typeface="Arial Narrow" panose="020B0606020202030204" pitchFamily="34" charset="0"/>
              </a:rPr>
              <a:t>егистрация </a:t>
            </a:r>
            <a:r>
              <a:rPr lang="en-US" sz="2700" b="1" dirty="0">
                <a:solidFill>
                  <a:schemeClr val="bg1"/>
                </a:solidFill>
                <a:latin typeface="Arial Narrow" panose="020B0606020202030204" pitchFamily="34" charset="0"/>
              </a:rPr>
              <a:t>Apple </a:t>
            </a:r>
            <a:r>
              <a:rPr lang="en-US" sz="2700" b="1" dirty="0" smtClean="0">
                <a:solidFill>
                  <a:schemeClr val="bg1"/>
                </a:solidFill>
                <a:latin typeface="Arial Narrow" panose="020B0606020202030204" pitchFamily="34" charset="0"/>
              </a:rPr>
              <a:t>ID</a:t>
            </a:r>
            <a:r>
              <a:rPr lang="ru-RU" sz="2700" b="1" dirty="0" smtClean="0">
                <a:solidFill>
                  <a:schemeClr val="bg1"/>
                </a:solidFill>
                <a:latin typeface="Arial Narrow" panose="020B0606020202030204" pitchFamily="34" charset="0"/>
              </a:rPr>
              <a:t>(</a:t>
            </a:r>
            <a:r>
              <a:rPr lang="ru-RU" sz="2700" dirty="0">
                <a:solidFill>
                  <a:schemeClr val="bg1"/>
                </a:solidFill>
                <a:latin typeface="Arial Narrow" panose="020B0606020202030204" pitchFamily="34" charset="0"/>
              </a:rPr>
              <a:t>вам понадобится </a:t>
            </a:r>
            <a:r>
              <a:rPr lang="ru-RU" sz="2700" dirty="0" err="1">
                <a:solidFill>
                  <a:schemeClr val="bg1"/>
                </a:solidFill>
                <a:latin typeface="Arial Narrow" panose="020B0606020202030204" pitchFamily="34" charset="0"/>
              </a:rPr>
              <a:t>Apple</a:t>
            </a:r>
            <a:r>
              <a:rPr lang="ru-RU" sz="2700" dirty="0">
                <a:solidFill>
                  <a:schemeClr val="bg1"/>
                </a:solidFill>
                <a:latin typeface="Arial Narrow" panose="020B0606020202030204" pitchFamily="34" charset="0"/>
              </a:rPr>
              <a:t>, чтобы подтвердить </a:t>
            </a:r>
            <a:r>
              <a:rPr lang="ru-RU" sz="2700" dirty="0" smtClean="0">
                <a:solidFill>
                  <a:schemeClr val="bg1"/>
                </a:solidFill>
                <a:latin typeface="Arial Narrow" panose="020B0606020202030204" pitchFamily="34" charset="0"/>
              </a:rPr>
              <a:t>регистрацию</a:t>
            </a:r>
            <a:r>
              <a:rPr lang="ru-RU" dirty="0" smtClean="0">
                <a:solidFill>
                  <a:schemeClr val="bg1"/>
                </a:solidFill>
              </a:rPr>
              <a:t>)</a:t>
            </a:r>
            <a:endParaRPr lang="ru-RU" dirty="0">
              <a:solidFill>
                <a:schemeClr val="bg1"/>
              </a:solidFill>
            </a:endParaRPr>
          </a:p>
        </p:txBody>
      </p:sp>
      <p:pic>
        <p:nvPicPr>
          <p:cNvPr id="6" name="Объект 5"/>
          <p:cNvPicPr>
            <a:picLocks noGrp="1" noChangeAspect="1"/>
          </p:cNvPicPr>
          <p:nvPr>
            <p:ph sz="half" idx="1"/>
          </p:nvPr>
        </p:nvPicPr>
        <p:blipFill>
          <a:blip r:embed="rId2"/>
          <a:stretch>
            <a:fillRect/>
          </a:stretch>
        </p:blipFill>
        <p:spPr>
          <a:xfrm>
            <a:off x="1086395" y="1825625"/>
            <a:ext cx="4373111" cy="2745529"/>
          </a:xfrm>
          <a:prstGeom prst="rect">
            <a:avLst/>
          </a:prstGeom>
        </p:spPr>
      </p:pic>
      <p:sp>
        <p:nvSpPr>
          <p:cNvPr id="4" name="Объект 3"/>
          <p:cNvSpPr>
            <a:spLocks noGrp="1"/>
          </p:cNvSpPr>
          <p:nvPr>
            <p:ph sz="half" idx="2"/>
          </p:nvPr>
        </p:nvSpPr>
        <p:spPr/>
        <p:txBody>
          <a:bodyPr>
            <a:normAutofit/>
          </a:bodyPr>
          <a:lstStyle/>
          <a:p>
            <a:r>
              <a:rPr lang="ru-RU" sz="1200" dirty="0"/>
              <a:t>Если вы пользуетесь </a:t>
            </a:r>
            <a:r>
              <a:rPr lang="ru-RU" sz="1200" dirty="0" err="1"/>
              <a:t>iPhone</a:t>
            </a:r>
            <a:r>
              <a:rPr lang="ru-RU" sz="1200" dirty="0"/>
              <a:t>, то у вас есть </a:t>
            </a:r>
            <a:r>
              <a:rPr lang="ru-RU" sz="1200" dirty="0" err="1"/>
              <a:t>Apple</a:t>
            </a:r>
            <a:r>
              <a:rPr lang="ru-RU" sz="1200" dirty="0"/>
              <a:t> ID, введите </a:t>
            </a:r>
            <a:r>
              <a:rPr lang="ru-RU" sz="1200" dirty="0" smtClean="0"/>
              <a:t>его; </a:t>
            </a:r>
            <a:r>
              <a:rPr lang="ru-RU" sz="1200" dirty="0"/>
              <a:t>узнать свои ID зайдите в настройки, выберете </a:t>
            </a:r>
            <a:r>
              <a:rPr lang="ru-RU" sz="1200" dirty="0" err="1" smtClean="0"/>
              <a:t>iTunes</a:t>
            </a:r>
            <a:r>
              <a:rPr lang="ru-RU" sz="1200" dirty="0" smtClean="0"/>
              <a:t> </a:t>
            </a:r>
            <a:r>
              <a:rPr lang="ru-RU" sz="1200" dirty="0" err="1"/>
              <a:t>Store</a:t>
            </a:r>
            <a:r>
              <a:rPr lang="ru-RU" sz="1200" dirty="0"/>
              <a:t> и </a:t>
            </a:r>
            <a:r>
              <a:rPr lang="ru-RU" sz="1200" dirty="0" err="1"/>
              <a:t>App</a:t>
            </a:r>
            <a:r>
              <a:rPr lang="ru-RU" sz="1200" dirty="0"/>
              <a:t> </a:t>
            </a:r>
            <a:r>
              <a:rPr lang="ru-RU" sz="1200" dirty="0" err="1"/>
              <a:t>Store</a:t>
            </a:r>
            <a:r>
              <a:rPr lang="ru-RU" sz="1200" dirty="0"/>
              <a:t>.</a:t>
            </a:r>
          </a:p>
        </p:txBody>
      </p:sp>
      <p:pic>
        <p:nvPicPr>
          <p:cNvPr id="7" name="Рисунок 6"/>
          <p:cNvPicPr>
            <a:picLocks noChangeAspect="1"/>
          </p:cNvPicPr>
          <p:nvPr/>
        </p:nvPicPr>
        <p:blipFill>
          <a:blip r:embed="rId3"/>
          <a:stretch>
            <a:fillRect/>
          </a:stretch>
        </p:blipFill>
        <p:spPr>
          <a:xfrm>
            <a:off x="1058726" y="4571154"/>
            <a:ext cx="4400780" cy="2239300"/>
          </a:xfrm>
          <a:prstGeom prst="rect">
            <a:avLst/>
          </a:prstGeom>
        </p:spPr>
      </p:pic>
      <p:pic>
        <p:nvPicPr>
          <p:cNvPr id="8" name="Рисунок 7"/>
          <p:cNvPicPr>
            <a:picLocks noChangeAspect="1"/>
          </p:cNvPicPr>
          <p:nvPr/>
        </p:nvPicPr>
        <p:blipFill>
          <a:blip r:embed="rId4"/>
          <a:stretch>
            <a:fillRect/>
          </a:stretch>
        </p:blipFill>
        <p:spPr>
          <a:xfrm>
            <a:off x="6071342" y="2872927"/>
            <a:ext cx="2351127" cy="2236955"/>
          </a:xfrm>
          <a:prstGeom prst="rect">
            <a:avLst/>
          </a:prstGeom>
        </p:spPr>
      </p:pic>
      <p:sp>
        <p:nvSpPr>
          <p:cNvPr id="9" name="Прямоугольник 8"/>
          <p:cNvSpPr/>
          <p:nvPr/>
        </p:nvSpPr>
        <p:spPr>
          <a:xfrm>
            <a:off x="6266329" y="5109882"/>
            <a:ext cx="4787153" cy="1384995"/>
          </a:xfrm>
          <a:prstGeom prst="rect">
            <a:avLst/>
          </a:prstGeom>
        </p:spPr>
        <p:txBody>
          <a:bodyPr wrap="square">
            <a:spAutoFit/>
          </a:bodyPr>
          <a:lstStyle/>
          <a:p>
            <a:pPr fontAlgn="base"/>
            <a:endParaRPr lang="en-US" sz="1200" dirty="0" smtClean="0">
              <a:solidFill>
                <a:srgbClr val="000000"/>
              </a:solidFill>
              <a:latin typeface="Roboto"/>
            </a:endParaRPr>
          </a:p>
          <a:p>
            <a:pPr fontAlgn="base"/>
            <a:endParaRPr lang="en-US" sz="1200" b="1" dirty="0">
              <a:solidFill>
                <a:srgbClr val="000000"/>
              </a:solidFill>
              <a:latin typeface="Roboto"/>
            </a:endParaRPr>
          </a:p>
          <a:p>
            <a:pPr fontAlgn="base"/>
            <a:r>
              <a:rPr lang="ru-RU" sz="1200" b="1" dirty="0" smtClean="0">
                <a:solidFill>
                  <a:srgbClr val="000000"/>
                </a:solidFill>
                <a:latin typeface="Roboto"/>
              </a:rPr>
              <a:t>Если </a:t>
            </a:r>
            <a:r>
              <a:rPr lang="ru-RU" sz="1200" b="1" dirty="0">
                <a:solidFill>
                  <a:srgbClr val="000000"/>
                </a:solidFill>
                <a:latin typeface="Roboto"/>
              </a:rPr>
              <a:t>нет — нажимайте на ссылку «Создать сейчас».</a:t>
            </a:r>
          </a:p>
          <a:p>
            <a:pPr fontAlgn="base"/>
            <a:r>
              <a:rPr lang="ru-RU" sz="1200" b="1" dirty="0">
                <a:solidFill>
                  <a:srgbClr val="000000"/>
                </a:solidFill>
                <a:latin typeface="Roboto"/>
              </a:rPr>
              <a:t>Дальше — заполняйте анкету. Единственный момент, заполните ее сразу, не отходите куда-то надолго. Сайт из соображений безопасности просто закрывает анкету, не сохраняя внесенные данные.</a:t>
            </a:r>
            <a:endParaRPr lang="ru-RU" sz="1200" b="1" i="0" dirty="0">
              <a:solidFill>
                <a:srgbClr val="000000"/>
              </a:solidFill>
              <a:effectLst/>
              <a:latin typeface="Roboto"/>
            </a:endParaRPr>
          </a:p>
        </p:txBody>
      </p:sp>
    </p:spTree>
    <p:extLst>
      <p:ext uri="{BB962C8B-B14F-4D97-AF65-F5344CB8AC3E}">
        <p14:creationId xmlns:p14="http://schemas.microsoft.com/office/powerpoint/2010/main" val="17530045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583680" y="1102660"/>
            <a:ext cx="5055326" cy="5324535"/>
          </a:xfrm>
          <a:prstGeom prst="rect">
            <a:avLst/>
          </a:prstGeom>
        </p:spPr>
        <p:txBody>
          <a:bodyPr wrap="square">
            <a:spAutoFit/>
          </a:bodyPr>
          <a:lstStyle/>
          <a:p>
            <a:r>
              <a:rPr lang="ru-RU" sz="1400" dirty="0">
                <a:solidFill>
                  <a:srgbClr val="000000"/>
                </a:solidFill>
                <a:latin typeface="Roboto"/>
              </a:rPr>
              <a:t>После создания </a:t>
            </a:r>
            <a:r>
              <a:rPr lang="ru-RU" sz="1400" dirty="0" err="1">
                <a:solidFill>
                  <a:srgbClr val="000000"/>
                </a:solidFill>
                <a:latin typeface="Roboto"/>
              </a:rPr>
              <a:t>Apple</a:t>
            </a:r>
            <a:r>
              <a:rPr lang="ru-RU" sz="1400" dirty="0">
                <a:solidFill>
                  <a:srgbClr val="000000"/>
                </a:solidFill>
                <a:latin typeface="Roboto"/>
              </a:rPr>
              <a:t> ID вход на </a:t>
            </a:r>
            <a:r>
              <a:rPr lang="ru-RU" sz="1400" dirty="0">
                <a:solidFill>
                  <a:srgbClr val="346EB8"/>
                </a:solidFill>
                <a:latin typeface="Roboto"/>
                <a:hlinkClick r:id="rId2"/>
              </a:rPr>
              <a:t>https://developer.apple.com/</a:t>
            </a:r>
            <a:r>
              <a:rPr lang="ru-RU" sz="1400" dirty="0">
                <a:solidFill>
                  <a:srgbClr val="000000"/>
                </a:solidFill>
                <a:latin typeface="Roboto"/>
              </a:rPr>
              <a:t> произойдет автоматически</a:t>
            </a:r>
            <a:r>
              <a:rPr lang="ru-RU" sz="1400" dirty="0" smtClean="0">
                <a:solidFill>
                  <a:srgbClr val="000000"/>
                </a:solidFill>
                <a:latin typeface="Roboto"/>
              </a:rPr>
              <a:t>.</a:t>
            </a:r>
          </a:p>
          <a:p>
            <a:r>
              <a:rPr lang="ru-RU" sz="1400" dirty="0"/>
              <a:t>Откроется программа </a:t>
            </a:r>
            <a:r>
              <a:rPr lang="ru-RU" sz="1400" dirty="0" err="1"/>
              <a:t>Apple</a:t>
            </a:r>
            <a:r>
              <a:rPr lang="ru-RU" sz="1400" dirty="0"/>
              <a:t> </a:t>
            </a:r>
            <a:r>
              <a:rPr lang="ru-RU" sz="1400" dirty="0" err="1"/>
              <a:t>Developer</a:t>
            </a:r>
            <a:r>
              <a:rPr lang="ru-RU" sz="1400" dirty="0"/>
              <a:t> </a:t>
            </a:r>
            <a:r>
              <a:rPr lang="ru-RU" sz="1400" dirty="0" err="1"/>
              <a:t>Program</a:t>
            </a:r>
            <a:r>
              <a:rPr lang="ru-RU" sz="1400" dirty="0"/>
              <a:t>. Вам нужно зарегистрироваться на этом сайте</a:t>
            </a:r>
            <a:r>
              <a:rPr lang="ru-RU" sz="1400" dirty="0" smtClean="0"/>
              <a:t>.</a:t>
            </a:r>
          </a:p>
          <a:p>
            <a:r>
              <a:rPr lang="en-US" sz="1400" dirty="0" smtClean="0">
                <a:solidFill>
                  <a:srgbClr val="000000"/>
                </a:solidFill>
                <a:latin typeface="Roboto"/>
              </a:rPr>
              <a:t>iOS</a:t>
            </a:r>
            <a:r>
              <a:rPr lang="ru-RU" sz="1400" dirty="0" smtClean="0">
                <a:solidFill>
                  <a:srgbClr val="000000"/>
                </a:solidFill>
                <a:latin typeface="Roboto"/>
              </a:rPr>
              <a:t> </a:t>
            </a:r>
            <a:r>
              <a:rPr lang="ru-RU" sz="1400" dirty="0">
                <a:solidFill>
                  <a:srgbClr val="000000"/>
                </a:solidFill>
                <a:latin typeface="Roboto"/>
              </a:rPr>
              <a:t>просит двойную аутентификацию</a:t>
            </a:r>
          </a:p>
          <a:p>
            <a:r>
              <a:rPr lang="ru-RU" sz="1400" dirty="0" smtClean="0"/>
              <a:t> </a:t>
            </a:r>
            <a:r>
              <a:rPr lang="ru-RU" sz="1400" dirty="0"/>
              <a:t>Если на вашем устройстве не включена двухфакторная аутентификация, </a:t>
            </a:r>
            <a:r>
              <a:rPr lang="ru-RU" sz="1400" dirty="0" err="1"/>
              <a:t>Apple</a:t>
            </a:r>
            <a:r>
              <a:rPr lang="ru-RU" sz="1400" dirty="0"/>
              <a:t> попросит ее включить и пройти ее.</a:t>
            </a:r>
          </a:p>
          <a:p>
            <a:r>
              <a:rPr lang="ru-RU" sz="1400" dirty="0" smtClean="0"/>
              <a:t>войдите </a:t>
            </a:r>
            <a:r>
              <a:rPr lang="ru-RU" sz="1400" dirty="0"/>
              <a:t>в устройство со своим </a:t>
            </a:r>
            <a:r>
              <a:rPr lang="ru-RU" sz="1400" dirty="0" err="1"/>
              <a:t>Apple</a:t>
            </a:r>
            <a:r>
              <a:rPr lang="ru-RU" sz="1400" dirty="0"/>
              <a:t> ID.</a:t>
            </a:r>
          </a:p>
          <a:p>
            <a:pPr fontAlgn="base"/>
            <a:r>
              <a:rPr lang="ru-RU" sz="1400" dirty="0" smtClean="0"/>
              <a:t> </a:t>
            </a:r>
            <a:r>
              <a:rPr lang="ru-RU" sz="1400" dirty="0"/>
              <a:t>в раздел «Настройки». Выберете «Пароль и безопасность«, «Включить двухфакторную </a:t>
            </a:r>
            <a:r>
              <a:rPr lang="ru-RU" sz="1400" dirty="0" smtClean="0"/>
              <a:t>аутентификацию».</a:t>
            </a:r>
            <a:r>
              <a:rPr lang="ru-RU" sz="1400" dirty="0"/>
              <a:t> После того как пройдете аутентификацию, продолжите регистрацию аккаунта (возможно, понадобится обновить страницу или заново пройти по ссылке на </a:t>
            </a:r>
            <a:r>
              <a:rPr lang="ru-RU" sz="1400" dirty="0">
                <a:hlinkClick r:id="rId2"/>
              </a:rPr>
              <a:t>https://developer.apple.com/</a:t>
            </a:r>
            <a:r>
              <a:rPr lang="ru-RU" sz="1400" dirty="0"/>
              <a:t>). Заполните персональную информацию</a:t>
            </a:r>
            <a:r>
              <a:rPr lang="ru-RU" sz="1400" dirty="0" smtClean="0"/>
              <a:t>.</a:t>
            </a:r>
            <a:r>
              <a:rPr lang="ru-RU" sz="1400" dirty="0"/>
              <a:t> Примите пользовательское соглашение.</a:t>
            </a:r>
          </a:p>
          <a:p>
            <a:pPr fontAlgn="base"/>
            <a:r>
              <a:rPr lang="ru-RU" sz="1400" b="1" i="1" dirty="0"/>
              <a:t>Стоимость аккаунта разработчика на данный момент $99 за год</a:t>
            </a:r>
            <a:r>
              <a:rPr lang="ru-RU" sz="1400" dirty="0"/>
              <a:t>.</a:t>
            </a:r>
          </a:p>
          <a:p>
            <a:pPr fontAlgn="base"/>
            <a:r>
              <a:rPr lang="ru-RU" sz="1400" dirty="0"/>
              <a:t>Вводите информацию о карте и оплачивайте. В течение двух дней </a:t>
            </a:r>
            <a:r>
              <a:rPr lang="ru-RU" sz="1400" dirty="0" err="1"/>
              <a:t>Apple</a:t>
            </a:r>
            <a:r>
              <a:rPr lang="ru-RU" sz="1400" dirty="0"/>
              <a:t> создаст аккаунт разработчика и можно будет загружать приложения.</a:t>
            </a:r>
          </a:p>
          <a:p>
            <a:endParaRPr lang="ru-RU" dirty="0" smtClean="0"/>
          </a:p>
        </p:txBody>
      </p:sp>
      <p:pic>
        <p:nvPicPr>
          <p:cNvPr id="2050" name="Picture 2" descr="https://leonardo.osnova.io/3aefb5be-6ec3-033d-6536-7bf40d44c02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352" y="493604"/>
            <a:ext cx="4853237" cy="6148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4469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94968" y="176981"/>
            <a:ext cx="8849032" cy="5078313"/>
          </a:xfrm>
          <a:prstGeom prst="rect">
            <a:avLst/>
          </a:prstGeom>
        </p:spPr>
        <p:txBody>
          <a:bodyPr wrap="square">
            <a:spAutoFit/>
          </a:bodyPr>
          <a:lstStyle/>
          <a:p>
            <a:r>
              <a:rPr lang="ru-RU" sz="1600" b="1" i="0" u="none" strike="noStrike" dirty="0" smtClean="0">
                <a:solidFill>
                  <a:schemeClr val="bg1"/>
                </a:solidFill>
                <a:effectLst/>
                <a:latin typeface="Arial Narrow" panose="020B0606020202030204" pitchFamily="34" charset="0"/>
              </a:rPr>
              <a:t>1.Изучить основные условия Соглашения </a:t>
            </a:r>
            <a:r>
              <a:rPr lang="ru-RU" sz="1600" b="1" i="0" u="none" strike="noStrike" dirty="0" err="1" smtClean="0">
                <a:solidFill>
                  <a:schemeClr val="bg1"/>
                </a:solidFill>
                <a:effectLst/>
                <a:latin typeface="Arial Narrow" panose="020B0606020202030204" pitchFamily="34" charset="0"/>
              </a:rPr>
              <a:t>Google</a:t>
            </a:r>
            <a:r>
              <a:rPr lang="ru-RU" sz="1600" b="1" i="0" u="none" strike="noStrike" dirty="0" smtClean="0">
                <a:solidFill>
                  <a:schemeClr val="bg1"/>
                </a:solidFill>
                <a:effectLst/>
                <a:latin typeface="Arial Narrow" panose="020B0606020202030204" pitchFamily="34" charset="0"/>
              </a:rPr>
              <a:t> </a:t>
            </a:r>
            <a:r>
              <a:rPr lang="ru-RU" sz="1600" b="1" i="0" u="none" strike="noStrike" dirty="0" err="1" smtClean="0">
                <a:solidFill>
                  <a:schemeClr val="bg1"/>
                </a:solidFill>
                <a:effectLst/>
                <a:latin typeface="Arial Narrow" panose="020B0606020202030204" pitchFamily="34" charset="0"/>
              </a:rPr>
              <a:t>Play</a:t>
            </a:r>
            <a:r>
              <a:rPr lang="ru-RU" sz="1600" b="1" i="0" u="none" strike="noStrike" dirty="0" smtClean="0">
                <a:solidFill>
                  <a:schemeClr val="bg1"/>
                </a:solidFill>
                <a:effectLst/>
                <a:latin typeface="Arial Narrow" panose="020B0606020202030204" pitchFamily="34" charset="0"/>
              </a:rPr>
              <a:t> о распространении программных продуктов (новые с 17.11.2020) </a:t>
            </a:r>
            <a:endParaRPr lang="ru-RU" sz="1600" b="0" dirty="0" smtClean="0">
              <a:solidFill>
                <a:schemeClr val="bg1"/>
              </a:solidFill>
              <a:effectLst/>
              <a:latin typeface="Arial Narrow" panose="020B0606020202030204" pitchFamily="34" charset="0"/>
            </a:endParaRPr>
          </a:p>
          <a:p>
            <a:r>
              <a:rPr lang="ru-RU" sz="1600" b="1" dirty="0" err="1">
                <a:solidFill>
                  <a:schemeClr val="bg1"/>
                </a:solidFill>
                <a:latin typeface="Arial Narrow" panose="020B0606020202030204" pitchFamily="34" charset="0"/>
              </a:rPr>
              <a:t>Тезисно</a:t>
            </a:r>
            <a:r>
              <a:rPr lang="ru-RU" sz="1600" b="1" dirty="0">
                <a:solidFill>
                  <a:schemeClr val="bg1"/>
                </a:solidFill>
                <a:latin typeface="Arial Narrow" panose="020B0606020202030204" pitchFamily="34" charset="0"/>
              </a:rPr>
              <a:t> </a:t>
            </a:r>
            <a:r>
              <a:rPr lang="ru-RU" sz="1600" b="1" dirty="0" smtClean="0">
                <a:solidFill>
                  <a:schemeClr val="bg1"/>
                </a:solidFill>
                <a:latin typeface="Arial Narrow" panose="020B0606020202030204" pitchFamily="34" charset="0"/>
              </a:rPr>
              <a:t>по соглашению </a:t>
            </a:r>
            <a:endParaRPr lang="ru-RU" sz="1600" b="0" dirty="0" smtClean="0">
              <a:solidFill>
                <a:schemeClr val="bg1"/>
              </a:solidFill>
              <a:effectLst/>
              <a:latin typeface="Arial Narrow" panose="020B0606020202030204" pitchFamily="34" charset="0"/>
            </a:endParaRPr>
          </a:p>
          <a:p>
            <a:pPr marL="285750" indent="-285750" fontAlgn="base">
              <a:buFont typeface="Wingdings" panose="05000000000000000000" pitchFamily="2" charset="2"/>
              <a:buChar char="v"/>
            </a:pPr>
            <a:r>
              <a:rPr lang="ru-RU" sz="1600" b="1" dirty="0">
                <a:solidFill>
                  <a:schemeClr val="bg1"/>
                </a:solidFill>
                <a:latin typeface="Arial Narrow" panose="020B0606020202030204" pitchFamily="34" charset="0"/>
              </a:rPr>
              <a:t>соглашение это договор с уполномоченными представителями </a:t>
            </a:r>
            <a:r>
              <a:rPr lang="ru-RU" sz="1600" b="1" dirty="0" err="1">
                <a:solidFill>
                  <a:schemeClr val="bg1"/>
                </a:solidFill>
                <a:latin typeface="Arial Narrow" panose="020B0606020202030204" pitchFamily="34" charset="0"/>
              </a:rPr>
              <a:t>Google</a:t>
            </a:r>
            <a:r>
              <a:rPr lang="ru-RU" sz="1600" b="1" dirty="0">
                <a:solidFill>
                  <a:schemeClr val="bg1"/>
                </a:solidFill>
                <a:latin typeface="Arial Narrow" panose="020B0606020202030204" pitchFamily="34" charset="0"/>
              </a:rPr>
              <a:t> </a:t>
            </a:r>
            <a:r>
              <a:rPr lang="ru-RU" sz="1600" b="1" dirty="0" err="1">
                <a:solidFill>
                  <a:schemeClr val="bg1"/>
                </a:solidFill>
                <a:latin typeface="Arial Narrow" panose="020B0606020202030204" pitchFamily="34" charset="0"/>
              </a:rPr>
              <a:t>Play</a:t>
            </a:r>
            <a:r>
              <a:rPr lang="ru-RU" sz="1600" b="1" dirty="0">
                <a:solidFill>
                  <a:schemeClr val="bg1"/>
                </a:solidFill>
                <a:latin typeface="Arial Narrow" panose="020B0606020202030204" pitchFamily="34" charset="0"/>
              </a:rPr>
              <a:t> в зависимости от страны </a:t>
            </a:r>
            <a:r>
              <a:rPr lang="ru-RU" sz="1600" b="1" dirty="0" smtClean="0">
                <a:solidFill>
                  <a:schemeClr val="bg1"/>
                </a:solidFill>
                <a:latin typeface="Arial Narrow" panose="020B0606020202030204" pitchFamily="34" charset="0"/>
              </a:rPr>
              <a:t>распространения приложения, </a:t>
            </a:r>
            <a:r>
              <a:rPr lang="ru-RU" sz="1600" b="1" dirty="0">
                <a:solidFill>
                  <a:schemeClr val="bg1"/>
                </a:solidFill>
                <a:latin typeface="Arial Narrow" panose="020B0606020202030204" pitchFamily="34" charset="0"/>
              </a:rPr>
              <a:t>которые </a:t>
            </a:r>
            <a:r>
              <a:rPr lang="ru-RU" sz="1600" b="1" dirty="0" smtClean="0">
                <a:solidFill>
                  <a:schemeClr val="bg1"/>
                </a:solidFill>
                <a:latin typeface="Arial Narrow" panose="020B0606020202030204" pitchFamily="34" charset="0"/>
              </a:rPr>
              <a:t>являются </a:t>
            </a:r>
            <a:r>
              <a:rPr lang="ru-RU" sz="1600" b="1" dirty="0">
                <a:solidFill>
                  <a:schemeClr val="bg1"/>
                </a:solidFill>
                <a:latin typeface="Arial Narrow" panose="020B0606020202030204" pitchFamily="34" charset="0"/>
              </a:rPr>
              <a:t>продавцами или агентами по </a:t>
            </a:r>
            <a:r>
              <a:rPr lang="ru-RU" sz="1600" b="1" dirty="0" smtClean="0">
                <a:solidFill>
                  <a:schemeClr val="bg1"/>
                </a:solidFill>
                <a:latin typeface="Arial Narrow" panose="020B0606020202030204" pitchFamily="34" charset="0"/>
              </a:rPr>
              <a:t>распространению приложения</a:t>
            </a:r>
            <a:r>
              <a:rPr lang="ru-RU" sz="1600" b="1" dirty="0">
                <a:solidFill>
                  <a:schemeClr val="bg1"/>
                </a:solidFill>
                <a:latin typeface="Arial Narrow" panose="020B0606020202030204" pitchFamily="34" charset="0"/>
              </a:rPr>
              <a:t>;</a:t>
            </a:r>
          </a:p>
          <a:p>
            <a:pPr marL="285750" indent="-285750">
              <a:buFont typeface="Wingdings" panose="05000000000000000000" pitchFamily="2" charset="2"/>
              <a:buChar char="§"/>
            </a:pPr>
            <a:r>
              <a:rPr lang="ru-RU" sz="1600" dirty="0">
                <a:solidFill>
                  <a:schemeClr val="bg1"/>
                </a:solidFill>
                <a:latin typeface="Arial Narrow" panose="020B0606020202030204" pitchFamily="34" charset="0"/>
              </a:rPr>
              <a:t>вы полностью отвечаете за ваш продукт и поставляемый в нём контент;</a:t>
            </a:r>
          </a:p>
          <a:p>
            <a:pPr marL="285750" indent="-285750">
              <a:buFont typeface="Wingdings" panose="05000000000000000000" pitchFamily="2" charset="2"/>
              <a:buChar char="§"/>
            </a:pPr>
            <a:r>
              <a:rPr lang="ru-RU" sz="1600" b="1" u="sng" dirty="0">
                <a:solidFill>
                  <a:schemeClr val="bg1"/>
                </a:solidFill>
                <a:latin typeface="Arial Narrow" panose="020B0606020202030204" pitchFamily="34" charset="0"/>
              </a:rPr>
              <a:t>вы обязуетесь отвечать на вопросы пользователей в течении трёх рабочих дней и на «срочные вопросы согласно определению </a:t>
            </a:r>
            <a:r>
              <a:rPr lang="ru-RU" sz="1600" b="1" u="sng" dirty="0" err="1">
                <a:solidFill>
                  <a:schemeClr val="bg1"/>
                </a:solidFill>
                <a:latin typeface="Arial Narrow" panose="020B0606020202030204" pitchFamily="34" charset="0"/>
              </a:rPr>
              <a:t>Google</a:t>
            </a:r>
            <a:r>
              <a:rPr lang="ru-RU" sz="1600" b="1" u="sng" dirty="0">
                <a:solidFill>
                  <a:schemeClr val="bg1"/>
                </a:solidFill>
                <a:latin typeface="Arial Narrow" panose="020B0606020202030204" pitchFamily="34" charset="0"/>
              </a:rPr>
              <a:t>» в течении 24 часов;</a:t>
            </a:r>
          </a:p>
          <a:p>
            <a:pPr marL="285750" indent="-285750">
              <a:buFont typeface="Wingdings" panose="05000000000000000000" pitchFamily="2" charset="2"/>
              <a:buChar char="§"/>
            </a:pPr>
            <a:r>
              <a:rPr lang="ru-RU" sz="1600" b="1" u="sng" dirty="0">
                <a:solidFill>
                  <a:schemeClr val="bg1"/>
                </a:solidFill>
                <a:latin typeface="Arial Narrow" panose="020B0606020202030204" pitchFamily="34" charset="0"/>
              </a:rPr>
              <a:t>обязуетесь сохранять конфиденциальность и безопасность пользовательских данных;</a:t>
            </a:r>
          </a:p>
          <a:p>
            <a:pPr marL="285750" indent="-285750">
              <a:buFont typeface="Wingdings" panose="05000000000000000000" pitchFamily="2" charset="2"/>
              <a:buChar char="§"/>
            </a:pPr>
            <a:r>
              <a:rPr lang="ru-RU" sz="1600" dirty="0">
                <a:solidFill>
                  <a:schemeClr val="bg1"/>
                </a:solidFill>
                <a:latin typeface="Arial Narrow" panose="020B0606020202030204" pitchFamily="34" charset="0"/>
              </a:rPr>
              <a:t>вы не пытаетесь обманывать, причинять какой-либо вред или вводить в заблуждение пользователя и компанию </a:t>
            </a:r>
            <a:r>
              <a:rPr lang="ru-RU" sz="1600" dirty="0" err="1">
                <a:solidFill>
                  <a:schemeClr val="bg1"/>
                </a:solidFill>
                <a:latin typeface="Arial Narrow" panose="020B0606020202030204" pitchFamily="34" charset="0"/>
              </a:rPr>
              <a:t>Google</a:t>
            </a:r>
            <a:r>
              <a:rPr lang="ru-RU" sz="1600" dirty="0">
                <a:solidFill>
                  <a:schemeClr val="bg1"/>
                </a:solidFill>
                <a:latin typeface="Arial Narrow" panose="020B0606020202030204" pitchFamily="34" charset="0"/>
              </a:rPr>
              <a:t>;</a:t>
            </a:r>
          </a:p>
          <a:p>
            <a:pPr marL="285750" indent="-285750">
              <a:buFont typeface="Wingdings" panose="05000000000000000000" pitchFamily="2" charset="2"/>
              <a:buChar char="§"/>
            </a:pPr>
            <a:r>
              <a:rPr lang="ru-RU" sz="1600" dirty="0">
                <a:solidFill>
                  <a:schemeClr val="bg1"/>
                </a:solidFill>
                <a:latin typeface="Arial Narrow" panose="020B0606020202030204" pitchFamily="34" charset="0"/>
              </a:rPr>
              <a:t>вы не распространяете запрещённый контент. Все Продукты, распространяемые через </a:t>
            </a:r>
            <a:r>
              <a:rPr lang="ru-RU" sz="1600" dirty="0" err="1">
                <a:solidFill>
                  <a:schemeClr val="bg1"/>
                </a:solidFill>
                <a:latin typeface="Arial Narrow" panose="020B0606020202030204" pitchFamily="34" charset="0"/>
              </a:rPr>
              <a:t>Google</a:t>
            </a:r>
            <a:r>
              <a:rPr lang="ru-RU" sz="1600" dirty="0">
                <a:solidFill>
                  <a:schemeClr val="bg1"/>
                </a:solidFill>
                <a:latin typeface="Arial Narrow" panose="020B0606020202030204" pitchFamily="34" charset="0"/>
              </a:rPr>
              <a:t> </a:t>
            </a:r>
            <a:r>
              <a:rPr lang="ru-RU" sz="1600" dirty="0" err="1">
                <a:solidFill>
                  <a:schemeClr val="bg1"/>
                </a:solidFill>
                <a:latin typeface="Arial Narrow" panose="020B0606020202030204" pitchFamily="34" charset="0"/>
              </a:rPr>
              <a:t>Play</a:t>
            </a:r>
            <a:r>
              <a:rPr lang="ru-RU" sz="1600" dirty="0">
                <a:solidFill>
                  <a:schemeClr val="bg1"/>
                </a:solidFill>
                <a:latin typeface="Arial Narrow" panose="020B0606020202030204" pitchFamily="34" charset="0"/>
              </a:rPr>
              <a:t>, должны соответствовать Правилам программы для разработчиков;</a:t>
            </a:r>
          </a:p>
          <a:p>
            <a:pPr marL="285750" indent="-285750">
              <a:buFont typeface="Wingdings" panose="05000000000000000000" pitchFamily="2" charset="2"/>
              <a:buChar char="§"/>
            </a:pPr>
            <a:r>
              <a:rPr lang="ru-RU" sz="1600" b="1" dirty="0">
                <a:solidFill>
                  <a:schemeClr val="bg1"/>
                </a:solidFill>
                <a:latin typeface="Arial Narrow" panose="020B0606020202030204" pitchFamily="34" charset="0"/>
              </a:rPr>
              <a:t>вы разрешаете </a:t>
            </a:r>
            <a:r>
              <a:rPr lang="ru-RU" sz="1600" b="1" dirty="0" err="1">
                <a:solidFill>
                  <a:schemeClr val="bg1"/>
                </a:solidFill>
                <a:latin typeface="Arial Narrow" panose="020B0606020202030204" pitchFamily="34" charset="0"/>
              </a:rPr>
              <a:t>Google</a:t>
            </a:r>
            <a:r>
              <a:rPr lang="ru-RU" sz="1600" b="1" dirty="0">
                <a:solidFill>
                  <a:schemeClr val="bg1"/>
                </a:solidFill>
                <a:latin typeface="Arial Narrow" panose="020B0606020202030204" pitchFamily="34" charset="0"/>
              </a:rPr>
              <a:t> возвращать покупателю полную стоимость Продукта или транзакции внутри приложения от вашего имени, если покупатель запрашивает возврат средств в любой момент после покупки. Удаление продукта не освобождает вас от ответственности перед какого-либо рода выплатами;</a:t>
            </a:r>
          </a:p>
          <a:p>
            <a:pPr marL="285750" indent="-285750">
              <a:buFont typeface="Wingdings" panose="05000000000000000000" pitchFamily="2" charset="2"/>
              <a:buChar char="§"/>
            </a:pPr>
            <a:r>
              <a:rPr lang="ru-RU" sz="1600" dirty="0">
                <a:solidFill>
                  <a:schemeClr val="bg1"/>
                </a:solidFill>
                <a:latin typeface="Arial Narrow" panose="020B0606020202030204" pitchFamily="34" charset="0"/>
              </a:rPr>
              <a:t>в целом, </a:t>
            </a:r>
            <a:r>
              <a:rPr lang="ru-RU" sz="1600" dirty="0" err="1">
                <a:solidFill>
                  <a:schemeClr val="bg1"/>
                </a:solidFill>
                <a:latin typeface="Arial Narrow" panose="020B0606020202030204" pitchFamily="34" charset="0"/>
              </a:rPr>
              <a:t>Google</a:t>
            </a:r>
            <a:r>
              <a:rPr lang="ru-RU" sz="1600" dirty="0">
                <a:solidFill>
                  <a:schemeClr val="bg1"/>
                </a:solidFill>
                <a:latin typeface="Arial Narrow" panose="020B0606020202030204" pitchFamily="34" charset="0"/>
              </a:rPr>
              <a:t> снимает с себя любую ответственность, связанную с </a:t>
            </a:r>
            <a:r>
              <a:rPr lang="ru-RU" dirty="0"/>
              <a:t>вашим продуктом</a:t>
            </a:r>
          </a:p>
          <a:p>
            <a:pPr fontAlgn="base">
              <a:buFont typeface="Arial" panose="020B0604020202020204" pitchFamily="34" charset="0"/>
              <a:buChar char="•"/>
            </a:pPr>
            <a:endParaRPr lang="ru-RU" b="1" dirty="0">
              <a:solidFill>
                <a:srgbClr val="444444"/>
              </a:solidFill>
              <a:latin typeface="Arial" panose="020B0604020202020204" pitchFamily="34" charset="0"/>
            </a:endParaRPr>
          </a:p>
        </p:txBody>
      </p:sp>
    </p:spTree>
    <p:extLst>
      <p:ext uri="{BB962C8B-B14F-4D97-AF65-F5344CB8AC3E}">
        <p14:creationId xmlns:p14="http://schemas.microsoft.com/office/powerpoint/2010/main" val="4197096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00446" y="418011"/>
            <a:ext cx="10541726" cy="6340197"/>
          </a:xfrm>
          <a:prstGeom prst="rect">
            <a:avLst/>
          </a:prstGeom>
        </p:spPr>
        <p:txBody>
          <a:bodyPr wrap="square">
            <a:spAutoFit/>
          </a:bodyPr>
          <a:lstStyle/>
          <a:p>
            <a:pPr fontAlgn="base"/>
            <a:r>
              <a:rPr lang="ru-RU" sz="1400" b="1" dirty="0" smtClean="0">
                <a:solidFill>
                  <a:srgbClr val="000000"/>
                </a:solidFill>
                <a:latin typeface="Arial Narrow" panose="020B0606020202030204" pitchFamily="34" charset="0"/>
              </a:rPr>
              <a:t>Идентификатор </a:t>
            </a:r>
            <a:r>
              <a:rPr lang="ru-RU" sz="1400" b="1" dirty="0">
                <a:solidFill>
                  <a:srgbClr val="000000"/>
                </a:solidFill>
                <a:latin typeface="Arial Narrow" panose="020B0606020202030204" pitchFamily="34" charset="0"/>
              </a:rPr>
              <a:t>приложения</a:t>
            </a:r>
            <a:r>
              <a:rPr lang="ru-RU" sz="1400" dirty="0">
                <a:solidFill>
                  <a:srgbClr val="000000"/>
                </a:solidFill>
                <a:latin typeface="Arial Narrow" panose="020B0606020202030204" pitchFamily="34" charset="0"/>
              </a:rPr>
              <a:t>. Принято идентификатор писать в обратном порядке сайта и название проекта, например, </a:t>
            </a:r>
            <a:r>
              <a:rPr lang="ru-RU" sz="1400" dirty="0" err="1">
                <a:solidFill>
                  <a:srgbClr val="000000"/>
                </a:solidFill>
                <a:latin typeface="Arial Narrow" panose="020B0606020202030204" pitchFamily="34" charset="0"/>
              </a:rPr>
              <a:t>ru.brightmobile.rtplatform</a:t>
            </a:r>
            <a:r>
              <a:rPr lang="ru-RU" sz="1400" dirty="0">
                <a:solidFill>
                  <a:srgbClr val="000000"/>
                </a:solidFill>
                <a:latin typeface="Arial Narrow" panose="020B0606020202030204" pitchFamily="34" charset="0"/>
              </a:rPr>
              <a:t> или </a:t>
            </a:r>
            <a:r>
              <a:rPr lang="ru-RU" sz="1400" dirty="0" err="1">
                <a:solidFill>
                  <a:srgbClr val="000000"/>
                </a:solidFill>
                <a:latin typeface="Arial Narrow" panose="020B0606020202030204" pitchFamily="34" charset="0"/>
              </a:rPr>
              <a:t>ru.brightmobile.app</a:t>
            </a:r>
            <a:r>
              <a:rPr lang="ru-RU" sz="1400" dirty="0">
                <a:solidFill>
                  <a:srgbClr val="000000"/>
                </a:solidFill>
                <a:latin typeface="Arial Narrow" panose="020B0606020202030204" pitchFamily="34" charset="0"/>
              </a:rPr>
              <a:t>. Знак тире нельзя использовать в идентификаторе приложения. Идентификатор влияет только на то, какой URL будет в строке браузера в </a:t>
            </a:r>
            <a:r>
              <a:rPr lang="ru-RU" sz="1400" dirty="0" err="1">
                <a:solidFill>
                  <a:srgbClr val="000000"/>
                </a:solidFill>
                <a:latin typeface="Arial Narrow" panose="020B0606020202030204" pitchFamily="34" charset="0"/>
              </a:rPr>
              <a:t>Google</a:t>
            </a:r>
            <a:r>
              <a:rPr lang="ru-RU" sz="1400" dirty="0">
                <a:solidFill>
                  <a:srgbClr val="000000"/>
                </a:solidFill>
                <a:latin typeface="Arial Narrow" panose="020B0606020202030204" pitchFamily="34" charset="0"/>
              </a:rPr>
              <a:t> </a:t>
            </a:r>
            <a:r>
              <a:rPr lang="ru-RU" sz="1400" dirty="0" err="1">
                <a:solidFill>
                  <a:srgbClr val="000000"/>
                </a:solidFill>
                <a:latin typeface="Arial Narrow" panose="020B0606020202030204" pitchFamily="34" charset="0"/>
              </a:rPr>
              <a:t>Play</a:t>
            </a:r>
            <a:r>
              <a:rPr lang="ru-RU" sz="1400" dirty="0" smtClean="0">
                <a:solidFill>
                  <a:srgbClr val="000000"/>
                </a:solidFill>
                <a:latin typeface="Arial Narrow" panose="020B0606020202030204" pitchFamily="34" charset="0"/>
              </a:rPr>
              <a:t>.</a:t>
            </a:r>
            <a:endParaRPr lang="en-US" sz="1400" dirty="0" smtClean="0">
              <a:solidFill>
                <a:srgbClr val="000000"/>
              </a:solidFill>
              <a:latin typeface="Arial Narrow" panose="020B0606020202030204" pitchFamily="34" charset="0"/>
            </a:endParaRPr>
          </a:p>
          <a:p>
            <a:pPr fontAlgn="base"/>
            <a:endParaRPr lang="ru-RU" sz="1400" dirty="0">
              <a:solidFill>
                <a:srgbClr val="000000"/>
              </a:solidFill>
              <a:latin typeface="Arial Narrow" panose="020B0606020202030204" pitchFamily="34" charset="0"/>
            </a:endParaRPr>
          </a:p>
          <a:p>
            <a:pPr fontAlgn="base"/>
            <a:r>
              <a:rPr lang="ru-RU" sz="1400" b="1" dirty="0">
                <a:solidFill>
                  <a:srgbClr val="000000"/>
                </a:solidFill>
                <a:latin typeface="Arial Narrow" panose="020B0606020202030204" pitchFamily="34" charset="0"/>
              </a:rPr>
              <a:t>Название под </a:t>
            </a:r>
            <a:r>
              <a:rPr lang="ru-RU" sz="1400" b="1" dirty="0" err="1">
                <a:solidFill>
                  <a:srgbClr val="000000"/>
                </a:solidFill>
                <a:latin typeface="Arial Narrow" panose="020B0606020202030204" pitchFamily="34" charset="0"/>
              </a:rPr>
              <a:t>иконкои</a:t>
            </a:r>
            <a:r>
              <a:rPr lang="ru-RU" sz="1400" b="1" dirty="0">
                <a:solidFill>
                  <a:srgbClr val="000000"/>
                </a:solidFill>
                <a:latin typeface="Arial Narrow" panose="020B0606020202030204" pitchFamily="34" charset="0"/>
              </a:rPr>
              <a:t>̆.</a:t>
            </a:r>
            <a:r>
              <a:rPr lang="ru-RU" sz="1400" dirty="0">
                <a:solidFill>
                  <a:srgbClr val="000000"/>
                </a:solidFill>
                <a:latin typeface="Arial Narrow" panose="020B0606020202030204" pitchFamily="34" charset="0"/>
              </a:rPr>
              <a:t> Не более 12 символов, заранее проверьте чтобы такого же названия приложения не было в </a:t>
            </a:r>
            <a:r>
              <a:rPr lang="ru-RU" sz="1400" dirty="0" err="1">
                <a:solidFill>
                  <a:srgbClr val="346EB8"/>
                </a:solidFill>
                <a:latin typeface="Arial Narrow" panose="020B0606020202030204" pitchFamily="34" charset="0"/>
                <a:hlinkClick r:id="rId2"/>
              </a:rPr>
              <a:t>Google</a:t>
            </a:r>
            <a:r>
              <a:rPr lang="ru-RU" sz="1400" dirty="0">
                <a:solidFill>
                  <a:srgbClr val="346EB8"/>
                </a:solidFill>
                <a:latin typeface="Arial Narrow" panose="020B0606020202030204" pitchFamily="34" charset="0"/>
                <a:hlinkClick r:id="rId2"/>
              </a:rPr>
              <a:t> </a:t>
            </a:r>
            <a:r>
              <a:rPr lang="ru-RU" sz="1400" dirty="0" err="1" smtClean="0">
                <a:solidFill>
                  <a:srgbClr val="346EB8"/>
                </a:solidFill>
                <a:latin typeface="Arial Narrow" panose="020B0606020202030204" pitchFamily="34" charset="0"/>
                <a:hlinkClick r:id="rId2"/>
              </a:rPr>
              <a:t>Play</a:t>
            </a:r>
            <a:endParaRPr lang="en-US" sz="1400" dirty="0" smtClean="0">
              <a:solidFill>
                <a:srgbClr val="346EB8"/>
              </a:solidFill>
              <a:latin typeface="Arial Narrow" panose="020B0606020202030204" pitchFamily="34" charset="0"/>
            </a:endParaRPr>
          </a:p>
          <a:p>
            <a:pPr fontAlgn="base"/>
            <a:endParaRPr lang="ru-RU" sz="1400" dirty="0">
              <a:solidFill>
                <a:srgbClr val="000000"/>
              </a:solidFill>
              <a:latin typeface="Arial Narrow" panose="020B0606020202030204" pitchFamily="34" charset="0"/>
            </a:endParaRPr>
          </a:p>
          <a:p>
            <a:pPr fontAlgn="base"/>
            <a:r>
              <a:rPr lang="ru-RU" sz="1400" b="1" dirty="0">
                <a:solidFill>
                  <a:srgbClr val="000000"/>
                </a:solidFill>
                <a:latin typeface="Arial Narrow" panose="020B0606020202030204" pitchFamily="34" charset="0"/>
              </a:rPr>
              <a:t>Иконка</a:t>
            </a:r>
            <a:r>
              <a:rPr lang="ru-RU" sz="1400" dirty="0">
                <a:solidFill>
                  <a:srgbClr val="000000"/>
                </a:solidFill>
                <a:latin typeface="Arial Narrow" panose="020B0606020202030204" pitchFamily="34" charset="0"/>
              </a:rPr>
              <a:t> размером 1024 x 1024 </a:t>
            </a:r>
            <a:r>
              <a:rPr lang="ru-RU" sz="1400" dirty="0" err="1">
                <a:solidFill>
                  <a:srgbClr val="000000"/>
                </a:solidFill>
                <a:latin typeface="Arial Narrow" panose="020B0606020202030204" pitchFamily="34" charset="0"/>
              </a:rPr>
              <a:t>px</a:t>
            </a:r>
            <a:r>
              <a:rPr lang="ru-RU" sz="1400" dirty="0">
                <a:solidFill>
                  <a:srgbClr val="000000"/>
                </a:solidFill>
                <a:latin typeface="Arial Narrow" panose="020B0606020202030204" pitchFamily="34" charset="0"/>
              </a:rPr>
              <a:t>, формат </a:t>
            </a:r>
            <a:r>
              <a:rPr lang="ru-RU" sz="1400" dirty="0" err="1">
                <a:solidFill>
                  <a:srgbClr val="000000"/>
                </a:solidFill>
                <a:latin typeface="Arial Narrow" panose="020B0606020202030204" pitchFamily="34" charset="0"/>
              </a:rPr>
              <a:t>png</a:t>
            </a:r>
            <a:r>
              <a:rPr lang="ru-RU" sz="1400" dirty="0">
                <a:solidFill>
                  <a:srgbClr val="000000"/>
                </a:solidFill>
                <a:latin typeface="Arial Narrow" panose="020B0606020202030204" pitchFamily="34" charset="0"/>
              </a:rPr>
              <a:t>, без прозрачного слоя, можно подобрать на сервисе </a:t>
            </a:r>
            <a:r>
              <a:rPr lang="ru-RU" sz="1400" dirty="0">
                <a:solidFill>
                  <a:srgbClr val="346EB8"/>
                </a:solidFill>
                <a:latin typeface="Arial Narrow" panose="020B0606020202030204" pitchFamily="34" charset="0"/>
                <a:hlinkClick r:id="rId3"/>
              </a:rPr>
              <a:t>https://icons8.com</a:t>
            </a:r>
            <a:r>
              <a:rPr lang="ru-RU" sz="1400" dirty="0">
                <a:solidFill>
                  <a:srgbClr val="000000"/>
                </a:solidFill>
                <a:latin typeface="Arial Narrow" panose="020B0606020202030204" pitchFamily="34" charset="0"/>
              </a:rPr>
              <a:t>.</a:t>
            </a:r>
          </a:p>
          <a:p>
            <a:pPr fontAlgn="base"/>
            <a:endParaRPr lang="en-US" sz="1400" b="1" dirty="0" smtClean="0">
              <a:solidFill>
                <a:srgbClr val="000000"/>
              </a:solidFill>
              <a:latin typeface="Arial Narrow" panose="020B0606020202030204" pitchFamily="34" charset="0"/>
            </a:endParaRPr>
          </a:p>
          <a:p>
            <a:pPr fontAlgn="base"/>
            <a:r>
              <a:rPr lang="ru-RU" sz="1400" b="1" dirty="0" smtClean="0">
                <a:solidFill>
                  <a:srgbClr val="000000"/>
                </a:solidFill>
                <a:latin typeface="Arial Narrow" panose="020B0606020202030204" pitchFamily="34" charset="0"/>
              </a:rPr>
              <a:t>Заставка</a:t>
            </a:r>
            <a:r>
              <a:rPr lang="ru-RU" sz="1400" dirty="0">
                <a:solidFill>
                  <a:srgbClr val="000000"/>
                </a:solidFill>
                <a:latin typeface="Arial Narrow" panose="020B0606020202030204" pitchFamily="34" charset="0"/>
              </a:rPr>
              <a:t> 2732 x 2732 </a:t>
            </a:r>
            <a:r>
              <a:rPr lang="ru-RU" sz="1400" dirty="0" err="1">
                <a:solidFill>
                  <a:srgbClr val="000000"/>
                </a:solidFill>
                <a:latin typeface="Arial Narrow" panose="020B0606020202030204" pitchFamily="34" charset="0"/>
              </a:rPr>
              <a:t>px</a:t>
            </a:r>
            <a:r>
              <a:rPr lang="ru-RU" sz="1400" dirty="0">
                <a:solidFill>
                  <a:srgbClr val="000000"/>
                </a:solidFill>
                <a:latin typeface="Arial Narrow" panose="020B0606020202030204" pitchFamily="34" charset="0"/>
              </a:rPr>
              <a:t> при запуске приложения, стоит учитывать что значимые элементы нужно расположить в середине, т.к. на различных устройствах будут не видны верхние или боковые края этой </a:t>
            </a:r>
            <a:r>
              <a:rPr lang="ru-RU" sz="1400" dirty="0" smtClean="0">
                <a:solidFill>
                  <a:srgbClr val="000000"/>
                </a:solidFill>
                <a:latin typeface="Arial Narrow" panose="020B0606020202030204" pitchFamily="34" charset="0"/>
              </a:rPr>
              <a:t>заставки</a:t>
            </a:r>
            <a:endParaRPr lang="en-US" sz="1400" dirty="0" smtClean="0">
              <a:solidFill>
                <a:srgbClr val="000000"/>
              </a:solidFill>
              <a:latin typeface="Arial Narrow" panose="020B0606020202030204" pitchFamily="34" charset="0"/>
            </a:endParaRPr>
          </a:p>
          <a:p>
            <a:pPr fontAlgn="base"/>
            <a:endParaRPr lang="ru-RU" sz="1400" dirty="0">
              <a:solidFill>
                <a:srgbClr val="000000"/>
              </a:solidFill>
              <a:latin typeface="Arial Narrow" panose="020B0606020202030204" pitchFamily="34" charset="0"/>
            </a:endParaRPr>
          </a:p>
          <a:p>
            <a:pPr fontAlgn="base"/>
            <a:r>
              <a:rPr lang="ru-RU" sz="1400" b="1" dirty="0">
                <a:solidFill>
                  <a:srgbClr val="000000"/>
                </a:solidFill>
                <a:latin typeface="Arial Narrow" panose="020B0606020202030204" pitchFamily="34" charset="0"/>
              </a:rPr>
              <a:t>Картинка</a:t>
            </a:r>
            <a:r>
              <a:rPr lang="ru-RU" sz="1400" dirty="0">
                <a:solidFill>
                  <a:srgbClr val="000000"/>
                </a:solidFill>
                <a:latin typeface="Arial Narrow" panose="020B0606020202030204" pitchFamily="34" charset="0"/>
              </a:rPr>
              <a:t> 1024 x 500 </a:t>
            </a:r>
            <a:r>
              <a:rPr lang="ru-RU" sz="1400" dirty="0" err="1">
                <a:solidFill>
                  <a:srgbClr val="000000"/>
                </a:solidFill>
                <a:latin typeface="Arial Narrow" panose="020B0606020202030204" pitchFamily="34" charset="0"/>
              </a:rPr>
              <a:t>px</a:t>
            </a:r>
            <a:r>
              <a:rPr lang="ru-RU" sz="1400" dirty="0">
                <a:solidFill>
                  <a:srgbClr val="000000"/>
                </a:solidFill>
                <a:latin typeface="Arial Narrow" panose="020B0606020202030204" pitchFamily="34" charset="0"/>
              </a:rPr>
              <a:t> для описания в </a:t>
            </a:r>
            <a:r>
              <a:rPr lang="ru-RU" sz="1400" dirty="0" err="1">
                <a:solidFill>
                  <a:srgbClr val="000000"/>
                </a:solidFill>
                <a:latin typeface="Arial Narrow" panose="020B0606020202030204" pitchFamily="34" charset="0"/>
              </a:rPr>
              <a:t>Google</a:t>
            </a:r>
            <a:r>
              <a:rPr lang="ru-RU" sz="1400" dirty="0">
                <a:solidFill>
                  <a:srgbClr val="000000"/>
                </a:solidFill>
                <a:latin typeface="Arial Narrow" panose="020B0606020202030204" pitchFamily="34" charset="0"/>
              </a:rPr>
              <a:t> </a:t>
            </a:r>
            <a:r>
              <a:rPr lang="ru-RU" sz="1400" dirty="0" err="1">
                <a:solidFill>
                  <a:srgbClr val="000000"/>
                </a:solidFill>
                <a:latin typeface="Arial Narrow" panose="020B0606020202030204" pitchFamily="34" charset="0"/>
              </a:rPr>
              <a:t>Play</a:t>
            </a:r>
            <a:endParaRPr lang="ru-RU" sz="1400" dirty="0">
              <a:solidFill>
                <a:srgbClr val="000000"/>
              </a:solidFill>
              <a:latin typeface="Arial Narrow" panose="020B0606020202030204" pitchFamily="34" charset="0"/>
            </a:endParaRPr>
          </a:p>
          <a:p>
            <a:pPr fontAlgn="base"/>
            <a:endParaRPr lang="en-US" sz="1400" b="1" dirty="0" smtClean="0">
              <a:solidFill>
                <a:srgbClr val="000000"/>
              </a:solidFill>
              <a:latin typeface="Arial Narrow" panose="020B0606020202030204" pitchFamily="34" charset="0"/>
            </a:endParaRPr>
          </a:p>
          <a:p>
            <a:pPr fontAlgn="base"/>
            <a:r>
              <a:rPr lang="ru-RU" sz="1400" b="1" dirty="0" smtClean="0">
                <a:solidFill>
                  <a:srgbClr val="000000"/>
                </a:solidFill>
                <a:latin typeface="Arial Narrow" panose="020B0606020202030204" pitchFamily="34" charset="0"/>
              </a:rPr>
              <a:t>Краткое </a:t>
            </a:r>
            <a:r>
              <a:rPr lang="ru-RU" sz="1400" b="1" dirty="0">
                <a:solidFill>
                  <a:srgbClr val="000000"/>
                </a:solidFill>
                <a:latin typeface="Arial Narrow" panose="020B0606020202030204" pitchFamily="34" charset="0"/>
              </a:rPr>
              <a:t>описание</a:t>
            </a:r>
            <a:r>
              <a:rPr lang="ru-RU" sz="1400" dirty="0">
                <a:solidFill>
                  <a:srgbClr val="000000"/>
                </a:solidFill>
                <a:latin typeface="Arial Narrow" panose="020B0606020202030204" pitchFamily="34" charset="0"/>
              </a:rPr>
              <a:t> для </a:t>
            </a:r>
            <a:r>
              <a:rPr lang="ru-RU" sz="1400" dirty="0" err="1">
                <a:solidFill>
                  <a:srgbClr val="000000"/>
                </a:solidFill>
                <a:latin typeface="Arial Narrow" panose="020B0606020202030204" pitchFamily="34" charset="0"/>
              </a:rPr>
              <a:t>Google</a:t>
            </a:r>
            <a:r>
              <a:rPr lang="ru-RU" sz="1400" dirty="0">
                <a:solidFill>
                  <a:srgbClr val="000000"/>
                </a:solidFill>
                <a:latin typeface="Arial Narrow" panose="020B0606020202030204" pitchFamily="34" charset="0"/>
              </a:rPr>
              <a:t> </a:t>
            </a:r>
            <a:r>
              <a:rPr lang="ru-RU" sz="1400" dirty="0" err="1">
                <a:solidFill>
                  <a:srgbClr val="000000"/>
                </a:solidFill>
                <a:latin typeface="Arial Narrow" panose="020B0606020202030204" pitchFamily="34" charset="0"/>
              </a:rPr>
              <a:t>Play</a:t>
            </a:r>
            <a:r>
              <a:rPr lang="ru-RU" sz="1400" dirty="0">
                <a:solidFill>
                  <a:srgbClr val="000000"/>
                </a:solidFill>
                <a:latin typeface="Arial Narrow" panose="020B0606020202030204" pitchFamily="34" charset="0"/>
              </a:rPr>
              <a:t> до 80 </a:t>
            </a:r>
            <a:r>
              <a:rPr lang="ru-RU" sz="1400" dirty="0" smtClean="0">
                <a:solidFill>
                  <a:srgbClr val="000000"/>
                </a:solidFill>
                <a:latin typeface="Arial Narrow" panose="020B0606020202030204" pitchFamily="34" charset="0"/>
              </a:rPr>
              <a:t>символов</a:t>
            </a:r>
            <a:endParaRPr lang="en-US" sz="1400" dirty="0" smtClean="0">
              <a:solidFill>
                <a:srgbClr val="000000"/>
              </a:solidFill>
              <a:latin typeface="Arial Narrow" panose="020B0606020202030204" pitchFamily="34" charset="0"/>
            </a:endParaRPr>
          </a:p>
          <a:p>
            <a:pPr fontAlgn="base"/>
            <a:endParaRPr lang="ru-RU" sz="1400" dirty="0">
              <a:solidFill>
                <a:srgbClr val="000000"/>
              </a:solidFill>
              <a:latin typeface="Arial Narrow" panose="020B0606020202030204" pitchFamily="34" charset="0"/>
            </a:endParaRPr>
          </a:p>
          <a:p>
            <a:pPr fontAlgn="base"/>
            <a:r>
              <a:rPr lang="ru-RU" sz="1400" b="1" dirty="0">
                <a:solidFill>
                  <a:srgbClr val="000000"/>
                </a:solidFill>
                <a:latin typeface="Arial Narrow" panose="020B0606020202030204" pitchFamily="34" charset="0"/>
              </a:rPr>
              <a:t>Полное описание</a:t>
            </a:r>
            <a:r>
              <a:rPr lang="ru-RU" sz="1400" dirty="0">
                <a:solidFill>
                  <a:srgbClr val="000000"/>
                </a:solidFill>
                <a:latin typeface="Arial Narrow" panose="020B0606020202030204" pitchFamily="34" charset="0"/>
              </a:rPr>
              <a:t> приложения для </a:t>
            </a:r>
            <a:r>
              <a:rPr lang="ru-RU" sz="1400" dirty="0" err="1">
                <a:solidFill>
                  <a:srgbClr val="000000"/>
                </a:solidFill>
                <a:latin typeface="Arial Narrow" panose="020B0606020202030204" pitchFamily="34" charset="0"/>
              </a:rPr>
              <a:t>AppStore</a:t>
            </a:r>
            <a:r>
              <a:rPr lang="ru-RU" sz="1400" dirty="0">
                <a:solidFill>
                  <a:srgbClr val="000000"/>
                </a:solidFill>
                <a:latin typeface="Arial Narrow" panose="020B0606020202030204" pitchFamily="34" charset="0"/>
              </a:rPr>
              <a:t>/</a:t>
            </a:r>
            <a:r>
              <a:rPr lang="ru-RU" sz="1400" dirty="0" err="1">
                <a:solidFill>
                  <a:srgbClr val="000000"/>
                </a:solidFill>
                <a:latin typeface="Arial Narrow" panose="020B0606020202030204" pitchFamily="34" charset="0"/>
              </a:rPr>
              <a:t>Google</a:t>
            </a:r>
            <a:r>
              <a:rPr lang="ru-RU" sz="1400" dirty="0">
                <a:solidFill>
                  <a:srgbClr val="000000"/>
                </a:solidFill>
                <a:latin typeface="Arial Narrow" panose="020B0606020202030204" pitchFamily="34" charset="0"/>
              </a:rPr>
              <a:t> </a:t>
            </a:r>
            <a:r>
              <a:rPr lang="ru-RU" sz="1400" dirty="0" err="1">
                <a:solidFill>
                  <a:srgbClr val="000000"/>
                </a:solidFill>
                <a:latin typeface="Arial Narrow" panose="020B0606020202030204" pitchFamily="34" charset="0"/>
              </a:rPr>
              <a:t>Play</a:t>
            </a:r>
            <a:r>
              <a:rPr lang="ru-RU" sz="1400" dirty="0">
                <a:solidFill>
                  <a:srgbClr val="000000"/>
                </a:solidFill>
                <a:latin typeface="Arial Narrow" panose="020B0606020202030204" pitchFamily="34" charset="0"/>
              </a:rPr>
              <a:t> (до 4000 символов</a:t>
            </a:r>
            <a:r>
              <a:rPr lang="ru-RU" sz="1400" dirty="0" smtClean="0">
                <a:solidFill>
                  <a:srgbClr val="000000"/>
                </a:solidFill>
                <a:latin typeface="Arial Narrow" panose="020B0606020202030204" pitchFamily="34" charset="0"/>
              </a:rPr>
              <a:t>).</a:t>
            </a:r>
          </a:p>
          <a:p>
            <a:pPr fontAlgn="base"/>
            <a:endParaRPr lang="ru-RU" sz="1400" dirty="0">
              <a:solidFill>
                <a:srgbClr val="000000"/>
              </a:solidFill>
              <a:latin typeface="Arial Narrow" panose="020B0606020202030204" pitchFamily="34" charset="0"/>
            </a:endParaRPr>
          </a:p>
          <a:p>
            <a:pPr fontAlgn="base"/>
            <a:r>
              <a:rPr lang="ru-RU" sz="1400" b="1" dirty="0">
                <a:solidFill>
                  <a:srgbClr val="000000"/>
                </a:solidFill>
                <a:latin typeface="Arial Narrow" panose="020B0606020202030204" pitchFamily="34" charset="0"/>
              </a:rPr>
              <a:t>Ключевые слова</a:t>
            </a:r>
            <a:r>
              <a:rPr lang="ru-RU" sz="1400" dirty="0">
                <a:solidFill>
                  <a:srgbClr val="000000"/>
                </a:solidFill>
                <a:latin typeface="Arial Narrow" panose="020B0606020202030204" pitchFamily="34" charset="0"/>
              </a:rPr>
              <a:t> для поиска приложения через запятую, не более 100 символов</a:t>
            </a:r>
            <a:r>
              <a:rPr lang="ru-RU" sz="1400" dirty="0" smtClean="0">
                <a:solidFill>
                  <a:srgbClr val="000000"/>
                </a:solidFill>
                <a:latin typeface="Arial Narrow" panose="020B0606020202030204" pitchFamily="34" charset="0"/>
              </a:rPr>
              <a:t>.</a:t>
            </a:r>
          </a:p>
          <a:p>
            <a:pPr fontAlgn="base"/>
            <a:endParaRPr lang="ru-RU" sz="1400" dirty="0">
              <a:solidFill>
                <a:srgbClr val="000000"/>
              </a:solidFill>
              <a:latin typeface="Arial Narrow" panose="020B0606020202030204" pitchFamily="34" charset="0"/>
            </a:endParaRPr>
          </a:p>
          <a:p>
            <a:pPr fontAlgn="base"/>
            <a:r>
              <a:rPr lang="ru-RU" sz="1400" b="1" dirty="0">
                <a:solidFill>
                  <a:srgbClr val="000000"/>
                </a:solidFill>
                <a:latin typeface="Arial Narrow" panose="020B0606020202030204" pitchFamily="34" charset="0"/>
              </a:rPr>
              <a:t>URL-адрес службы поддержки.</a:t>
            </a:r>
            <a:r>
              <a:rPr lang="ru-RU" sz="1400" dirty="0">
                <a:solidFill>
                  <a:srgbClr val="000000"/>
                </a:solidFill>
                <a:latin typeface="Arial Narrow" panose="020B0606020202030204" pitchFamily="34" charset="0"/>
              </a:rPr>
              <a:t> Обычно публичная группа на </a:t>
            </a:r>
            <a:r>
              <a:rPr lang="ru-RU" sz="1400" dirty="0" err="1">
                <a:solidFill>
                  <a:srgbClr val="000000"/>
                </a:solidFill>
                <a:latin typeface="Arial Narrow" panose="020B0606020202030204" pitchFamily="34" charset="0"/>
              </a:rPr>
              <a:t>Facebook</a:t>
            </a:r>
            <a:r>
              <a:rPr lang="ru-RU" sz="1400" dirty="0" smtClean="0">
                <a:solidFill>
                  <a:srgbClr val="000000"/>
                </a:solidFill>
                <a:latin typeface="Arial Narrow" panose="020B0606020202030204" pitchFamily="34" charset="0"/>
              </a:rPr>
              <a:t>.</a:t>
            </a:r>
          </a:p>
          <a:p>
            <a:pPr fontAlgn="base"/>
            <a:endParaRPr lang="ru-RU" sz="1400" dirty="0">
              <a:solidFill>
                <a:srgbClr val="000000"/>
              </a:solidFill>
              <a:latin typeface="Arial Narrow" panose="020B0606020202030204" pitchFamily="34" charset="0"/>
            </a:endParaRPr>
          </a:p>
          <a:p>
            <a:pPr fontAlgn="base"/>
            <a:r>
              <a:rPr lang="ru-RU" sz="1400" b="1" dirty="0">
                <a:solidFill>
                  <a:srgbClr val="000000"/>
                </a:solidFill>
                <a:latin typeface="Arial Narrow" panose="020B0606020202030204" pitchFamily="34" charset="0"/>
              </a:rPr>
              <a:t>Имя лица</a:t>
            </a:r>
            <a:r>
              <a:rPr lang="ru-RU" sz="1400" dirty="0">
                <a:solidFill>
                  <a:srgbClr val="000000"/>
                </a:solidFill>
                <a:latin typeface="Arial Narrow" panose="020B0606020202030204" pitchFamily="34" charset="0"/>
              </a:rPr>
              <a:t> или название организации, которые владеют уникальными правами на </a:t>
            </a:r>
            <a:r>
              <a:rPr lang="ru-RU" sz="1400" dirty="0" smtClean="0">
                <a:solidFill>
                  <a:srgbClr val="000000"/>
                </a:solidFill>
                <a:latin typeface="Arial Narrow" panose="020B0606020202030204" pitchFamily="34" charset="0"/>
              </a:rPr>
              <a:t>приложение.</a:t>
            </a:r>
          </a:p>
          <a:p>
            <a:pPr fontAlgn="base"/>
            <a:endParaRPr lang="ru-RU" sz="1400" dirty="0">
              <a:solidFill>
                <a:srgbClr val="000000"/>
              </a:solidFill>
              <a:latin typeface="Arial Narrow" panose="020B0606020202030204" pitchFamily="34" charset="0"/>
            </a:endParaRPr>
          </a:p>
          <a:p>
            <a:pPr fontAlgn="base"/>
            <a:r>
              <a:rPr lang="ru-RU" sz="1400" b="1" dirty="0">
                <a:solidFill>
                  <a:srgbClr val="000000"/>
                </a:solidFill>
                <a:latin typeface="Arial Narrow" panose="020B0606020202030204" pitchFamily="34" charset="0"/>
              </a:rPr>
              <a:t>Контактная информация</a:t>
            </a:r>
            <a:r>
              <a:rPr lang="ru-RU" sz="1400" dirty="0">
                <a:solidFill>
                  <a:srgbClr val="000000"/>
                </a:solidFill>
                <a:latin typeface="Arial Narrow" panose="020B0606020202030204" pitchFamily="34" charset="0"/>
              </a:rPr>
              <a:t> для проверяющих: имя, фамилия, телефон, электронный адрес.</a:t>
            </a:r>
          </a:p>
          <a:p>
            <a:pPr fontAlgn="base"/>
            <a:r>
              <a:rPr lang="ru-RU" sz="1400" b="1" dirty="0">
                <a:solidFill>
                  <a:srgbClr val="000000"/>
                </a:solidFill>
                <a:latin typeface="Arial Narrow" panose="020B0606020202030204" pitchFamily="34" charset="0"/>
              </a:rPr>
              <a:t>Пять скриншотов</a:t>
            </a:r>
            <a:r>
              <a:rPr lang="ru-RU" sz="1400" dirty="0">
                <a:solidFill>
                  <a:srgbClr val="000000"/>
                </a:solidFill>
                <a:latin typeface="Arial Narrow" panose="020B0606020202030204" pitchFamily="34" charset="0"/>
              </a:rPr>
              <a:t> приложения размером 1242 x 2208 </a:t>
            </a:r>
            <a:r>
              <a:rPr lang="ru-RU" sz="1400" dirty="0" err="1">
                <a:solidFill>
                  <a:srgbClr val="000000"/>
                </a:solidFill>
                <a:latin typeface="Arial Narrow" panose="020B0606020202030204" pitchFamily="34" charset="0"/>
              </a:rPr>
              <a:t>px</a:t>
            </a:r>
            <a:r>
              <a:rPr lang="ru-RU" sz="1400" dirty="0">
                <a:solidFill>
                  <a:srgbClr val="000000"/>
                </a:solidFill>
                <a:latin typeface="Arial Narrow" panose="020B0606020202030204" pitchFamily="34" charset="0"/>
              </a:rPr>
              <a:t> в формате JPG</a:t>
            </a:r>
            <a:r>
              <a:rPr lang="ru-RU" sz="1400" dirty="0" smtClean="0">
                <a:solidFill>
                  <a:srgbClr val="000000"/>
                </a:solidFill>
                <a:latin typeface="Arial Narrow" panose="020B0606020202030204" pitchFamily="34" charset="0"/>
              </a:rPr>
              <a:t>.</a:t>
            </a:r>
            <a:endParaRPr lang="en-US" sz="1400" dirty="0" smtClean="0">
              <a:solidFill>
                <a:srgbClr val="000000"/>
              </a:solidFill>
              <a:latin typeface="Arial Narrow" panose="020B0606020202030204" pitchFamily="34" charset="0"/>
            </a:endParaRPr>
          </a:p>
          <a:p>
            <a:pPr fontAlgn="base"/>
            <a:r>
              <a:rPr lang="ru-RU" sz="1400" b="1" dirty="0" err="1" smtClean="0">
                <a:solidFill>
                  <a:srgbClr val="000000"/>
                </a:solidFill>
                <a:latin typeface="Arial Narrow" panose="020B0606020202030204" pitchFamily="34" charset="0"/>
              </a:rPr>
              <a:t>Apple</a:t>
            </a:r>
            <a:r>
              <a:rPr lang="ru-RU" sz="1400" b="1" dirty="0" smtClean="0">
                <a:solidFill>
                  <a:srgbClr val="000000"/>
                </a:solidFill>
                <a:latin typeface="Arial Narrow" panose="020B0606020202030204" pitchFamily="34" charset="0"/>
              </a:rPr>
              <a:t> </a:t>
            </a:r>
            <a:r>
              <a:rPr lang="ru-RU" sz="1400" b="1" dirty="0">
                <a:solidFill>
                  <a:srgbClr val="000000"/>
                </a:solidFill>
                <a:latin typeface="Arial Narrow" panose="020B0606020202030204" pitchFamily="34" charset="0"/>
              </a:rPr>
              <a:t>аккаунт</a:t>
            </a:r>
            <a:r>
              <a:rPr lang="ru-RU" sz="1400" dirty="0">
                <a:solidFill>
                  <a:srgbClr val="000000"/>
                </a:solidFill>
                <a:latin typeface="Arial Narrow" panose="020B0606020202030204" pitchFamily="34" charset="0"/>
              </a:rPr>
              <a:t>. Логин и пароль (на момент публикации держите устройство под руками) аккаунт.</a:t>
            </a:r>
          </a:p>
          <a:p>
            <a:pPr fontAlgn="base"/>
            <a:r>
              <a:rPr lang="ru-RU" sz="1400" b="1" dirty="0" err="1">
                <a:solidFill>
                  <a:srgbClr val="000000"/>
                </a:solidFill>
                <a:latin typeface="Arial Narrow" panose="020B0606020202030204" pitchFamily="34" charset="0"/>
              </a:rPr>
              <a:t>Google</a:t>
            </a:r>
            <a:r>
              <a:rPr lang="ru-RU" sz="1400" b="1" dirty="0">
                <a:solidFill>
                  <a:srgbClr val="000000"/>
                </a:solidFill>
                <a:latin typeface="Arial Narrow" panose="020B0606020202030204" pitchFamily="34" charset="0"/>
              </a:rPr>
              <a:t> аккаунт</a:t>
            </a:r>
            <a:r>
              <a:rPr lang="ru-RU" sz="1400" dirty="0">
                <a:solidFill>
                  <a:srgbClr val="000000"/>
                </a:solidFill>
                <a:latin typeface="Arial Narrow" panose="020B0606020202030204" pitchFamily="34" charset="0"/>
              </a:rPr>
              <a:t>. Логин и пароль</a:t>
            </a:r>
            <a:r>
              <a:rPr lang="ru-RU" sz="1400" dirty="0" smtClean="0">
                <a:solidFill>
                  <a:srgbClr val="000000"/>
                </a:solidFill>
                <a:latin typeface="Arial Narrow" panose="020B0606020202030204" pitchFamily="34" charset="0"/>
              </a:rPr>
              <a:t>.</a:t>
            </a:r>
            <a:endParaRPr lang="en-US" sz="1400" dirty="0" smtClean="0">
              <a:solidFill>
                <a:srgbClr val="000000"/>
              </a:solidFill>
              <a:latin typeface="Arial Narrow" panose="020B0606020202030204" pitchFamily="34" charset="0"/>
            </a:endParaRPr>
          </a:p>
          <a:p>
            <a:pPr fontAlgn="base"/>
            <a:endParaRPr lang="en-US" sz="1400" dirty="0" smtClean="0">
              <a:solidFill>
                <a:srgbClr val="000000"/>
              </a:solidFill>
              <a:latin typeface="Arial Narrow" panose="020B0606020202030204" pitchFamily="34" charset="0"/>
            </a:endParaRPr>
          </a:p>
          <a:p>
            <a:pPr fontAlgn="base"/>
            <a:endParaRPr lang="en-US" sz="1400" dirty="0">
              <a:solidFill>
                <a:srgbClr val="000000"/>
              </a:solidFill>
              <a:latin typeface="Arial Narrow" panose="020B0606020202030204" pitchFamily="34" charset="0"/>
            </a:endParaRPr>
          </a:p>
        </p:txBody>
      </p:sp>
      <p:pic>
        <p:nvPicPr>
          <p:cNvPr id="3" name="Рисунок 2"/>
          <p:cNvPicPr>
            <a:picLocks noChangeAspect="1"/>
          </p:cNvPicPr>
          <p:nvPr/>
        </p:nvPicPr>
        <p:blipFill>
          <a:blip r:embed="rId4"/>
          <a:stretch>
            <a:fillRect/>
          </a:stretch>
        </p:blipFill>
        <p:spPr>
          <a:xfrm>
            <a:off x="8033657" y="3252653"/>
            <a:ext cx="2926080" cy="3320422"/>
          </a:xfrm>
          <a:prstGeom prst="rect">
            <a:avLst/>
          </a:prstGeom>
        </p:spPr>
      </p:pic>
    </p:spTree>
    <p:extLst>
      <p:ext uri="{BB962C8B-B14F-4D97-AF65-F5344CB8AC3E}">
        <p14:creationId xmlns:p14="http://schemas.microsoft.com/office/powerpoint/2010/main" val="42094055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35131" y="326571"/>
            <a:ext cx="10842172" cy="8217634"/>
          </a:xfrm>
          <a:prstGeom prst="rect">
            <a:avLst/>
          </a:prstGeom>
        </p:spPr>
        <p:txBody>
          <a:bodyPr wrap="square">
            <a:spAutoFit/>
          </a:bodyPr>
          <a:lstStyle/>
          <a:p>
            <a:r>
              <a:rPr lang="ru-RU" b="1" dirty="0" smtClean="0">
                <a:solidFill>
                  <a:schemeClr val="bg1"/>
                </a:solidFill>
              </a:rPr>
              <a:t>ДИЗАЙН ПРИЛОЖЕНИЯ ОТЛИЧИЯ </a:t>
            </a:r>
            <a:r>
              <a:rPr lang="en-US" b="1" dirty="0" smtClean="0">
                <a:solidFill>
                  <a:schemeClr val="bg1"/>
                </a:solidFill>
              </a:rPr>
              <a:t>iOS and </a:t>
            </a:r>
            <a:r>
              <a:rPr lang="en-US" b="1" dirty="0" err="1" smtClean="0">
                <a:solidFill>
                  <a:schemeClr val="bg1"/>
                </a:solidFill>
              </a:rPr>
              <a:t>Anroid</a:t>
            </a:r>
            <a:endParaRPr lang="en-US" b="1" dirty="0" smtClean="0">
              <a:solidFill>
                <a:schemeClr val="bg1"/>
              </a:solidFill>
            </a:endParaRPr>
          </a:p>
          <a:p>
            <a:r>
              <a:rPr lang="ru-RU" sz="1600" b="1" dirty="0">
                <a:solidFill>
                  <a:schemeClr val="bg1"/>
                </a:solidFill>
                <a:latin typeface="Arial Narrow" panose="020B0606020202030204" pitchFamily="34" charset="0"/>
              </a:rPr>
              <a:t>адаптировать дизайн правильно, нужно соблюдать </a:t>
            </a:r>
            <a:r>
              <a:rPr lang="ru-RU" sz="1600" b="1" dirty="0" err="1">
                <a:solidFill>
                  <a:schemeClr val="bg1"/>
                </a:solidFill>
                <a:latin typeface="Arial Narrow" panose="020B0606020202030204" pitchFamily="34" charset="0"/>
              </a:rPr>
              <a:t>гайдлайны</a:t>
            </a:r>
            <a:r>
              <a:rPr lang="ru-RU" sz="1600" b="1" dirty="0">
                <a:solidFill>
                  <a:schemeClr val="bg1"/>
                </a:solidFill>
                <a:latin typeface="Arial Narrow" panose="020B0606020202030204" pitchFamily="34" charset="0"/>
              </a:rPr>
              <a:t> платформ</a:t>
            </a:r>
            <a:r>
              <a:rPr lang="ru-RU" sz="1600" b="1" dirty="0" smtClean="0">
                <a:solidFill>
                  <a:schemeClr val="bg1"/>
                </a:solidFill>
                <a:latin typeface="Arial Narrow" panose="020B0606020202030204" pitchFamily="34" charset="0"/>
              </a:rPr>
              <a:t>:</a:t>
            </a:r>
            <a:endParaRPr lang="en-US" sz="1600" b="1" dirty="0" smtClean="0">
              <a:solidFill>
                <a:schemeClr val="bg1"/>
              </a:solidFill>
              <a:latin typeface="Arial Narrow" panose="020B0606020202030204" pitchFamily="34" charset="0"/>
            </a:endParaRPr>
          </a:p>
          <a:p>
            <a:r>
              <a:rPr lang="ru-RU" sz="1600" b="1" dirty="0" err="1" smtClean="0">
                <a:solidFill>
                  <a:schemeClr val="bg1"/>
                </a:solidFill>
                <a:latin typeface="Arial Narrow" panose="020B0606020202030204" pitchFamily="34" charset="0"/>
                <a:hlinkClick r:id="rId2"/>
              </a:rPr>
              <a:t>Human</a:t>
            </a:r>
            <a:r>
              <a:rPr lang="ru-RU" sz="1600" b="1" dirty="0" smtClean="0">
                <a:solidFill>
                  <a:schemeClr val="bg1"/>
                </a:solidFill>
                <a:latin typeface="Arial Narrow" panose="020B0606020202030204" pitchFamily="34" charset="0"/>
                <a:hlinkClick r:id="rId2"/>
              </a:rPr>
              <a:t> </a:t>
            </a:r>
            <a:r>
              <a:rPr lang="ru-RU" sz="1600" b="1" dirty="0" err="1">
                <a:solidFill>
                  <a:schemeClr val="bg1"/>
                </a:solidFill>
                <a:latin typeface="Arial Narrow" panose="020B0606020202030204" pitchFamily="34" charset="0"/>
                <a:hlinkClick r:id="rId2"/>
              </a:rPr>
              <a:t>Interface</a:t>
            </a:r>
            <a:r>
              <a:rPr lang="ru-RU" sz="1600" b="1" dirty="0">
                <a:solidFill>
                  <a:schemeClr val="bg1"/>
                </a:solidFill>
                <a:latin typeface="Arial Narrow" panose="020B0606020202030204" pitchFamily="34" charset="0"/>
                <a:hlinkClick r:id="rId2"/>
              </a:rPr>
              <a:t> </a:t>
            </a:r>
            <a:r>
              <a:rPr lang="ru-RU" sz="1600" b="1" dirty="0" err="1">
                <a:solidFill>
                  <a:schemeClr val="bg1"/>
                </a:solidFill>
                <a:latin typeface="Arial Narrow" panose="020B0606020202030204" pitchFamily="34" charset="0"/>
                <a:hlinkClick r:id="rId2"/>
              </a:rPr>
              <a:t>Guidelines</a:t>
            </a:r>
            <a:r>
              <a:rPr lang="ru-RU" sz="1600" b="1" dirty="0">
                <a:solidFill>
                  <a:schemeClr val="bg1"/>
                </a:solidFill>
                <a:latin typeface="Arial Narrow" panose="020B0606020202030204" pitchFamily="34" charset="0"/>
              </a:rPr>
              <a:t> (HIG) у </a:t>
            </a:r>
            <a:r>
              <a:rPr lang="ru-RU" sz="1600" b="1" dirty="0" err="1">
                <a:solidFill>
                  <a:schemeClr val="bg1"/>
                </a:solidFill>
                <a:latin typeface="Arial Narrow" panose="020B0606020202030204" pitchFamily="34" charset="0"/>
              </a:rPr>
              <a:t>iOS</a:t>
            </a:r>
            <a:r>
              <a:rPr lang="ru-RU" sz="1600" b="1" dirty="0">
                <a:solidFill>
                  <a:schemeClr val="bg1"/>
                </a:solidFill>
                <a:latin typeface="Arial Narrow" panose="020B0606020202030204" pitchFamily="34" charset="0"/>
              </a:rPr>
              <a:t> и </a:t>
            </a:r>
            <a:endParaRPr lang="en-US" sz="1600" b="1" dirty="0" smtClean="0">
              <a:solidFill>
                <a:schemeClr val="bg1"/>
              </a:solidFill>
              <a:latin typeface="Arial Narrow" panose="020B0606020202030204" pitchFamily="34" charset="0"/>
            </a:endParaRPr>
          </a:p>
          <a:p>
            <a:r>
              <a:rPr lang="ru-RU" sz="1600" b="1" dirty="0" err="1" smtClean="0">
                <a:solidFill>
                  <a:schemeClr val="bg1"/>
                </a:solidFill>
                <a:latin typeface="Arial Narrow" panose="020B0606020202030204" pitchFamily="34" charset="0"/>
                <a:hlinkClick r:id="rId3"/>
              </a:rPr>
              <a:t>Material</a:t>
            </a:r>
            <a:r>
              <a:rPr lang="ru-RU" sz="1600" b="1" dirty="0" smtClean="0">
                <a:solidFill>
                  <a:schemeClr val="bg1"/>
                </a:solidFill>
                <a:latin typeface="Arial Narrow" panose="020B0606020202030204" pitchFamily="34" charset="0"/>
                <a:hlinkClick r:id="rId3"/>
              </a:rPr>
              <a:t> </a:t>
            </a:r>
            <a:r>
              <a:rPr lang="ru-RU" sz="1600" b="1" dirty="0" err="1">
                <a:solidFill>
                  <a:schemeClr val="bg1"/>
                </a:solidFill>
                <a:latin typeface="Arial Narrow" panose="020B0606020202030204" pitchFamily="34" charset="0"/>
                <a:hlinkClick r:id="rId3"/>
              </a:rPr>
              <a:t>Design</a:t>
            </a:r>
            <a:r>
              <a:rPr lang="ru-RU" sz="1600" b="1" dirty="0">
                <a:solidFill>
                  <a:schemeClr val="bg1"/>
                </a:solidFill>
                <a:latin typeface="Arial Narrow" panose="020B0606020202030204" pitchFamily="34" charset="0"/>
              </a:rPr>
              <a:t> у </a:t>
            </a:r>
            <a:r>
              <a:rPr lang="ru-RU" sz="1600" b="1" dirty="0" err="1">
                <a:solidFill>
                  <a:schemeClr val="bg1"/>
                </a:solidFill>
                <a:latin typeface="Arial Narrow" panose="020B0606020202030204" pitchFamily="34" charset="0"/>
              </a:rPr>
              <a:t>Android</a:t>
            </a:r>
            <a:r>
              <a:rPr lang="ru-RU" sz="1600" b="1" dirty="0">
                <a:solidFill>
                  <a:schemeClr val="bg1"/>
                </a:solidFill>
                <a:latin typeface="Arial Narrow" panose="020B0606020202030204" pitchFamily="34" charset="0"/>
              </a:rPr>
              <a:t>. </a:t>
            </a:r>
            <a:endParaRPr lang="en-US" sz="1600" b="1" dirty="0">
              <a:solidFill>
                <a:schemeClr val="bg1"/>
              </a:solidFill>
              <a:latin typeface="Arial Narrow" panose="020B0606020202030204" pitchFamily="34" charset="0"/>
            </a:endParaRPr>
          </a:p>
          <a:p>
            <a:endParaRPr lang="en-US" sz="1600" dirty="0" smtClean="0">
              <a:solidFill>
                <a:schemeClr val="bg1"/>
              </a:solidFill>
              <a:latin typeface="Arial Narrow" panose="020B0606020202030204" pitchFamily="34" charset="0"/>
            </a:endParaRPr>
          </a:p>
          <a:p>
            <a:r>
              <a:rPr lang="en-US" sz="1600" dirty="0">
                <a:solidFill>
                  <a:schemeClr val="bg1"/>
                </a:solidFill>
                <a:latin typeface="Arial Narrow" panose="020B0606020202030204" pitchFamily="34" charset="0"/>
                <a:hlinkClick r:id="rId4"/>
              </a:rPr>
              <a:t> </a:t>
            </a:r>
            <a:r>
              <a:rPr lang="ru-RU" sz="1600" dirty="0" smtClean="0">
                <a:solidFill>
                  <a:schemeClr val="bg1"/>
                </a:solidFill>
                <a:latin typeface="Arial Narrow" panose="020B0606020202030204" pitchFamily="34" charset="0"/>
                <a:hlinkClick r:id="rId4"/>
              </a:rPr>
              <a:t>                    </a:t>
            </a:r>
            <a:r>
              <a:rPr lang="en-US" sz="1600" dirty="0" smtClean="0">
                <a:solidFill>
                  <a:schemeClr val="bg1"/>
                </a:solidFill>
                <a:latin typeface="Arial Narrow" panose="020B0606020202030204" pitchFamily="34" charset="0"/>
                <a:hlinkClick r:id="rId4"/>
              </a:rPr>
              <a:t>               </a:t>
            </a:r>
            <a:r>
              <a:rPr lang="ru-RU" sz="1600" dirty="0" smtClean="0">
                <a:solidFill>
                  <a:schemeClr val="bg1"/>
                </a:solidFill>
                <a:latin typeface="Arial Narrow" panose="020B0606020202030204" pitchFamily="34" charset="0"/>
                <a:hlinkClick r:id="rId4"/>
              </a:rPr>
              <a:t>ССЫЛКА на статью об отличиях в дизайне  </a:t>
            </a:r>
            <a:r>
              <a:rPr lang="en-US" sz="1600" dirty="0" smtClean="0">
                <a:solidFill>
                  <a:schemeClr val="bg1"/>
                </a:solidFill>
                <a:latin typeface="Arial Narrow" panose="020B0606020202030204" pitchFamily="34" charset="0"/>
                <a:hlinkClick r:id="rId4"/>
              </a:rPr>
              <a:t>iOS  and </a:t>
            </a:r>
            <a:r>
              <a:rPr lang="en-US" sz="1600" dirty="0" err="1" smtClean="0">
                <a:solidFill>
                  <a:schemeClr val="bg1"/>
                </a:solidFill>
                <a:latin typeface="Arial Narrow" panose="020B0606020202030204" pitchFamily="34" charset="0"/>
                <a:hlinkClick r:id="rId4"/>
              </a:rPr>
              <a:t>Anroid</a:t>
            </a:r>
            <a:r>
              <a:rPr lang="ru-RU" sz="1600" dirty="0" smtClean="0">
                <a:solidFill>
                  <a:schemeClr val="bg1"/>
                </a:solidFill>
                <a:latin typeface="Arial Narrow" panose="020B0606020202030204" pitchFamily="34" charset="0"/>
                <a:hlinkClick r:id="rId4"/>
              </a:rPr>
              <a:t>    </a:t>
            </a:r>
            <a:r>
              <a:rPr lang="en-US" sz="1600" dirty="0" smtClean="0">
                <a:solidFill>
                  <a:schemeClr val="bg1"/>
                </a:solidFill>
                <a:latin typeface="Arial Narrow" panose="020B0606020202030204" pitchFamily="34" charset="0"/>
                <a:hlinkClick r:id="rId4"/>
              </a:rPr>
              <a:t>https</a:t>
            </a:r>
            <a:r>
              <a:rPr lang="en-US" sz="1600" dirty="0">
                <a:solidFill>
                  <a:schemeClr val="bg1"/>
                </a:solidFill>
                <a:latin typeface="Arial Narrow" panose="020B0606020202030204" pitchFamily="34" charset="0"/>
                <a:hlinkClick r:id="rId4"/>
              </a:rPr>
              <a:t>://habr.com/ru/company/redmadrobot/blog/491674</a:t>
            </a:r>
            <a:r>
              <a:rPr lang="en-US" sz="1600" dirty="0" smtClean="0">
                <a:solidFill>
                  <a:schemeClr val="bg1"/>
                </a:solidFill>
                <a:latin typeface="Arial Narrow" panose="020B0606020202030204" pitchFamily="34" charset="0"/>
                <a:hlinkClick r:id="rId4"/>
              </a:rPr>
              <a:t>/</a:t>
            </a:r>
            <a:endParaRPr lang="en-US" sz="1600" dirty="0" smtClean="0">
              <a:solidFill>
                <a:schemeClr val="bg1"/>
              </a:solidFill>
              <a:latin typeface="Arial Narrow" panose="020B0606020202030204" pitchFamily="34" charset="0"/>
            </a:endParaRPr>
          </a:p>
          <a:p>
            <a:endParaRPr lang="en-US" sz="1600" dirty="0">
              <a:solidFill>
                <a:schemeClr val="bg1"/>
              </a:solidFill>
              <a:latin typeface="Arial Narrow" panose="020B0606020202030204" pitchFamily="34" charset="0"/>
            </a:endParaRPr>
          </a:p>
          <a:p>
            <a:r>
              <a:rPr lang="ru-RU" b="1" dirty="0" smtClean="0">
                <a:solidFill>
                  <a:schemeClr val="bg1"/>
                </a:solidFill>
                <a:latin typeface="Arial Narrow" panose="020B0606020202030204" pitchFamily="34" charset="0"/>
              </a:rPr>
              <a:t>ГЛАВНОЕ</a:t>
            </a:r>
          </a:p>
          <a:p>
            <a:r>
              <a:rPr lang="ru-RU" b="1" dirty="0">
                <a:solidFill>
                  <a:schemeClr val="bg1"/>
                </a:solidFill>
                <a:latin typeface="Arial Narrow" panose="020B0606020202030204" pitchFamily="34" charset="0"/>
              </a:rPr>
              <a:t>Единицы измерения: </a:t>
            </a:r>
            <a:r>
              <a:rPr lang="ru-RU" b="1" dirty="0" err="1">
                <a:solidFill>
                  <a:schemeClr val="bg1"/>
                </a:solidFill>
                <a:latin typeface="Arial Narrow" panose="020B0606020202030204" pitchFamily="34" charset="0"/>
              </a:rPr>
              <a:t>pt</a:t>
            </a:r>
            <a:r>
              <a:rPr lang="ru-RU" b="1" dirty="0">
                <a:solidFill>
                  <a:schemeClr val="bg1"/>
                </a:solidFill>
                <a:latin typeface="Arial Narrow" panose="020B0606020202030204" pitchFamily="34" charset="0"/>
              </a:rPr>
              <a:t> </a:t>
            </a:r>
            <a:r>
              <a:rPr lang="ru-RU" b="1" dirty="0" err="1">
                <a:solidFill>
                  <a:schemeClr val="bg1"/>
                </a:solidFill>
                <a:latin typeface="Arial Narrow" panose="020B0606020202030204" pitchFamily="34" charset="0"/>
              </a:rPr>
              <a:t>vs</a:t>
            </a:r>
            <a:r>
              <a:rPr lang="ru-RU" b="1" dirty="0">
                <a:solidFill>
                  <a:schemeClr val="bg1"/>
                </a:solidFill>
                <a:latin typeface="Arial Narrow" panose="020B0606020202030204" pitchFamily="34" charset="0"/>
              </a:rPr>
              <a:t> </a:t>
            </a:r>
            <a:r>
              <a:rPr lang="ru-RU" b="1" dirty="0" err="1">
                <a:solidFill>
                  <a:schemeClr val="bg1"/>
                </a:solidFill>
                <a:latin typeface="Arial Narrow" panose="020B0606020202030204" pitchFamily="34" charset="0"/>
              </a:rPr>
              <a:t>dp</a:t>
            </a:r>
            <a:endParaRPr lang="ru-RU" b="1" dirty="0">
              <a:solidFill>
                <a:schemeClr val="bg1"/>
              </a:solidFill>
              <a:latin typeface="Arial Narrow" panose="020B0606020202030204" pitchFamily="34" charset="0"/>
            </a:endParaRPr>
          </a:p>
          <a:p>
            <a:r>
              <a:rPr lang="ru-RU" b="1" dirty="0" smtClean="0">
                <a:solidFill>
                  <a:schemeClr val="bg1"/>
                </a:solidFill>
                <a:latin typeface="Arial Narrow" panose="020B0606020202030204" pitchFamily="34" charset="0"/>
              </a:rPr>
              <a:t>Дизайн </a:t>
            </a:r>
            <a:r>
              <a:rPr lang="ru-RU" b="1" dirty="0" err="1">
                <a:solidFill>
                  <a:schemeClr val="bg1"/>
                </a:solidFill>
                <a:latin typeface="Arial Narrow" panose="020B0606020202030204" pitchFamily="34" charset="0"/>
              </a:rPr>
              <a:t>iOS</a:t>
            </a:r>
            <a:r>
              <a:rPr lang="ru-RU" b="1" dirty="0">
                <a:solidFill>
                  <a:schemeClr val="bg1"/>
                </a:solidFill>
                <a:latin typeface="Arial Narrow" panose="020B0606020202030204" pitchFamily="34" charset="0"/>
              </a:rPr>
              <a:t>-приложения создаётся в </a:t>
            </a:r>
            <a:r>
              <a:rPr lang="ru-RU" b="1" dirty="0" err="1">
                <a:solidFill>
                  <a:schemeClr val="bg1"/>
                </a:solidFill>
                <a:latin typeface="Arial Narrow" panose="020B0606020202030204" pitchFamily="34" charset="0"/>
              </a:rPr>
              <a:t>pt</a:t>
            </a:r>
            <a:r>
              <a:rPr lang="ru-RU" b="1" dirty="0">
                <a:solidFill>
                  <a:schemeClr val="bg1"/>
                </a:solidFill>
                <a:latin typeface="Arial Narrow" panose="020B0606020202030204" pitchFamily="34" charset="0"/>
              </a:rPr>
              <a:t>, а </a:t>
            </a:r>
            <a:r>
              <a:rPr lang="ru-RU" b="1" dirty="0" err="1">
                <a:solidFill>
                  <a:schemeClr val="bg1"/>
                </a:solidFill>
                <a:latin typeface="Arial Narrow" panose="020B0606020202030204" pitchFamily="34" charset="0"/>
              </a:rPr>
              <a:t>Android</a:t>
            </a:r>
            <a:r>
              <a:rPr lang="ru-RU" b="1" dirty="0">
                <a:solidFill>
                  <a:schemeClr val="bg1"/>
                </a:solidFill>
                <a:latin typeface="Arial Narrow" panose="020B0606020202030204" pitchFamily="34" charset="0"/>
              </a:rPr>
              <a:t>-приложения — в </a:t>
            </a:r>
            <a:r>
              <a:rPr lang="ru-RU" b="1" dirty="0" err="1" smtClean="0">
                <a:solidFill>
                  <a:srgbClr val="FF0000"/>
                </a:solidFill>
                <a:latin typeface="Arial Narrow" panose="020B0606020202030204" pitchFamily="34" charset="0"/>
                <a:hlinkClick r:id="rId5"/>
              </a:rPr>
              <a:t>dp</a:t>
            </a:r>
            <a:r>
              <a:rPr lang="ru-RU" b="1" dirty="0" smtClean="0">
                <a:solidFill>
                  <a:schemeClr val="bg1"/>
                </a:solidFill>
                <a:latin typeface="Arial Narrow" panose="020B0606020202030204" pitchFamily="34" charset="0"/>
              </a:rPr>
              <a:t>. Мы</a:t>
            </a:r>
            <a:r>
              <a:rPr lang="ru-RU" b="1" dirty="0">
                <a:solidFill>
                  <a:schemeClr val="bg1"/>
                </a:solidFill>
                <a:latin typeface="Arial Narrow" panose="020B0606020202030204" pitchFamily="34" charset="0"/>
              </a:rPr>
              <a:t>, как правило, создаём дизайн в 1x (или </a:t>
            </a:r>
            <a:r>
              <a:rPr lang="ru-RU" b="1" dirty="0" err="1">
                <a:solidFill>
                  <a:schemeClr val="bg1"/>
                </a:solidFill>
                <a:latin typeface="Arial Narrow" panose="020B0606020202030204" pitchFamily="34" charset="0"/>
              </a:rPr>
              <a:t>mdpi</a:t>
            </a:r>
            <a:r>
              <a:rPr lang="ru-RU" b="1" dirty="0">
                <a:solidFill>
                  <a:schemeClr val="bg1"/>
                </a:solidFill>
                <a:latin typeface="Arial Narrow" panose="020B0606020202030204" pitchFamily="34" charset="0"/>
              </a:rPr>
              <a:t>) и выгружаем в </a:t>
            </a:r>
            <a:r>
              <a:rPr lang="ru-RU" b="1" dirty="0" err="1">
                <a:solidFill>
                  <a:schemeClr val="bg1"/>
                </a:solidFill>
                <a:latin typeface="Arial Narrow" panose="020B0606020202030204" pitchFamily="34" charset="0"/>
              </a:rPr>
              <a:t>Zeplin</a:t>
            </a:r>
            <a:r>
              <a:rPr lang="ru-RU" b="1" dirty="0">
                <a:solidFill>
                  <a:schemeClr val="bg1"/>
                </a:solidFill>
                <a:latin typeface="Arial Narrow" panose="020B0606020202030204" pitchFamily="34" charset="0"/>
              </a:rPr>
              <a:t>. </a:t>
            </a:r>
            <a:r>
              <a:rPr lang="ru-RU" b="1" dirty="0" err="1">
                <a:solidFill>
                  <a:schemeClr val="bg1"/>
                </a:solidFill>
                <a:latin typeface="Arial Narrow" panose="020B0606020202030204" pitchFamily="34" charset="0"/>
              </a:rPr>
              <a:t>Zeplin</a:t>
            </a:r>
            <a:r>
              <a:rPr lang="ru-RU" b="1" dirty="0">
                <a:solidFill>
                  <a:schemeClr val="bg1"/>
                </a:solidFill>
                <a:latin typeface="Arial Narrow" panose="020B0606020202030204" pitchFamily="34" charset="0"/>
              </a:rPr>
              <a:t> отображает для </a:t>
            </a:r>
            <a:r>
              <a:rPr lang="ru-RU" b="1" dirty="0" err="1">
                <a:solidFill>
                  <a:schemeClr val="bg1"/>
                </a:solidFill>
                <a:latin typeface="Arial Narrow" panose="020B0606020202030204" pitchFamily="34" charset="0"/>
              </a:rPr>
              <a:t>iOS</a:t>
            </a:r>
            <a:r>
              <a:rPr lang="ru-RU" b="1" dirty="0">
                <a:solidFill>
                  <a:schemeClr val="bg1"/>
                </a:solidFill>
                <a:latin typeface="Arial Narrow" panose="020B0606020202030204" pitchFamily="34" charset="0"/>
              </a:rPr>
              <a:t> дизайн в </a:t>
            </a:r>
            <a:r>
              <a:rPr lang="ru-RU" b="1" dirty="0" err="1">
                <a:solidFill>
                  <a:schemeClr val="bg1"/>
                </a:solidFill>
                <a:latin typeface="Arial Narrow" panose="020B0606020202030204" pitchFamily="34" charset="0"/>
              </a:rPr>
              <a:t>pt</a:t>
            </a:r>
            <a:r>
              <a:rPr lang="ru-RU" b="1" dirty="0">
                <a:solidFill>
                  <a:schemeClr val="bg1"/>
                </a:solidFill>
                <a:latin typeface="Arial Narrow" panose="020B0606020202030204" pitchFamily="34" charset="0"/>
              </a:rPr>
              <a:t> и генерирует иконки и иллюстрации в 2х и 3х. Под </a:t>
            </a:r>
            <a:r>
              <a:rPr lang="ru-RU" b="1" dirty="0" err="1">
                <a:solidFill>
                  <a:schemeClr val="bg1"/>
                </a:solidFill>
                <a:latin typeface="Arial Narrow" panose="020B0606020202030204" pitchFamily="34" charset="0"/>
              </a:rPr>
              <a:t>Android</a:t>
            </a:r>
            <a:r>
              <a:rPr lang="ru-RU" b="1" dirty="0">
                <a:solidFill>
                  <a:schemeClr val="bg1"/>
                </a:solidFill>
                <a:latin typeface="Arial Narrow" panose="020B0606020202030204" pitchFamily="34" charset="0"/>
              </a:rPr>
              <a:t> отображает дизайн в </a:t>
            </a:r>
            <a:r>
              <a:rPr lang="ru-RU" b="1" dirty="0" err="1">
                <a:solidFill>
                  <a:schemeClr val="bg1"/>
                </a:solidFill>
                <a:latin typeface="Arial Narrow" panose="020B0606020202030204" pitchFamily="34" charset="0"/>
              </a:rPr>
              <a:t>dp</a:t>
            </a:r>
            <a:r>
              <a:rPr lang="ru-RU" b="1" dirty="0">
                <a:solidFill>
                  <a:schemeClr val="bg1"/>
                </a:solidFill>
                <a:latin typeface="Arial Narrow" panose="020B0606020202030204" pitchFamily="34" charset="0"/>
              </a:rPr>
              <a:t> и генерирует графику в </a:t>
            </a:r>
            <a:r>
              <a:rPr lang="ru-RU" b="1" dirty="0" err="1">
                <a:solidFill>
                  <a:schemeClr val="bg1"/>
                </a:solidFill>
                <a:latin typeface="Arial Narrow" panose="020B0606020202030204" pitchFamily="34" charset="0"/>
              </a:rPr>
              <a:t>hdpi</a:t>
            </a:r>
            <a:r>
              <a:rPr lang="ru-RU" b="1" dirty="0">
                <a:solidFill>
                  <a:schemeClr val="bg1"/>
                </a:solidFill>
                <a:latin typeface="Arial Narrow" panose="020B0606020202030204" pitchFamily="34" charset="0"/>
              </a:rPr>
              <a:t>, </a:t>
            </a:r>
            <a:r>
              <a:rPr lang="ru-RU" b="1" dirty="0" err="1">
                <a:solidFill>
                  <a:schemeClr val="bg1"/>
                </a:solidFill>
                <a:latin typeface="Arial Narrow" panose="020B0606020202030204" pitchFamily="34" charset="0"/>
              </a:rPr>
              <a:t>xhpdi</a:t>
            </a:r>
            <a:r>
              <a:rPr lang="ru-RU" b="1" dirty="0">
                <a:solidFill>
                  <a:schemeClr val="bg1"/>
                </a:solidFill>
                <a:latin typeface="Arial Narrow" panose="020B0606020202030204" pitchFamily="34" charset="0"/>
              </a:rPr>
              <a:t>, </a:t>
            </a:r>
            <a:r>
              <a:rPr lang="ru-RU" b="1" dirty="0" err="1">
                <a:solidFill>
                  <a:schemeClr val="bg1"/>
                </a:solidFill>
                <a:latin typeface="Arial Narrow" panose="020B0606020202030204" pitchFamily="34" charset="0"/>
              </a:rPr>
              <a:t>xxhdpi</a:t>
            </a:r>
            <a:r>
              <a:rPr lang="ru-RU" b="1" dirty="0">
                <a:solidFill>
                  <a:schemeClr val="bg1"/>
                </a:solidFill>
                <a:latin typeface="Arial Narrow" panose="020B0606020202030204" pitchFamily="34" charset="0"/>
              </a:rPr>
              <a:t> и </a:t>
            </a:r>
            <a:r>
              <a:rPr lang="ru-RU" b="1" dirty="0" err="1">
                <a:solidFill>
                  <a:schemeClr val="bg1"/>
                </a:solidFill>
                <a:latin typeface="Arial Narrow" panose="020B0606020202030204" pitchFamily="34" charset="0"/>
              </a:rPr>
              <a:t>xxxhdpi</a:t>
            </a:r>
            <a:r>
              <a:rPr lang="ru-RU" sz="1600" b="1" dirty="0" smtClean="0">
                <a:solidFill>
                  <a:schemeClr val="bg1"/>
                </a:solidFill>
                <a:latin typeface="Arial Narrow" panose="020B0606020202030204" pitchFamily="34" charset="0"/>
              </a:rPr>
              <a:t>.</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ru-RU" dirty="0"/>
          </a:p>
        </p:txBody>
      </p:sp>
      <p:sp>
        <p:nvSpPr>
          <p:cNvPr id="3" name="Стрелка вправо 2"/>
          <p:cNvSpPr/>
          <p:nvPr/>
        </p:nvSpPr>
        <p:spPr>
          <a:xfrm>
            <a:off x="235131" y="1625672"/>
            <a:ext cx="171123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26" name="Picture 2" descr="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507" y="3696789"/>
            <a:ext cx="10685419" cy="2973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0492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22514" y="195941"/>
            <a:ext cx="10554789" cy="6186309"/>
          </a:xfrm>
          <a:prstGeom prst="rect">
            <a:avLst/>
          </a:prstGeom>
        </p:spPr>
        <p:txBody>
          <a:bodyPr wrap="square">
            <a:spAutoFit/>
          </a:bodyPr>
          <a:lstStyle/>
          <a:p>
            <a:r>
              <a:rPr lang="ru-RU" b="1" u="sng" dirty="0">
                <a:solidFill>
                  <a:schemeClr val="bg1"/>
                </a:solidFill>
                <a:latin typeface="Arial Narrow" panose="020B0606020202030204" pitchFamily="34" charset="0"/>
              </a:rPr>
              <a:t>Размер экрана: 320 </a:t>
            </a:r>
            <a:r>
              <a:rPr lang="en-US" b="1" u="sng" dirty="0" err="1">
                <a:solidFill>
                  <a:schemeClr val="bg1"/>
                </a:solidFill>
                <a:latin typeface="Arial Narrow" panose="020B0606020202030204" pitchFamily="34" charset="0"/>
              </a:rPr>
              <a:t>pt</a:t>
            </a:r>
            <a:r>
              <a:rPr lang="en-US" b="1" u="sng" dirty="0">
                <a:solidFill>
                  <a:schemeClr val="bg1"/>
                </a:solidFill>
                <a:latin typeface="Arial Narrow" panose="020B0606020202030204" pitchFamily="34" charset="0"/>
              </a:rPr>
              <a:t> x 568 </a:t>
            </a:r>
            <a:r>
              <a:rPr lang="en-US" b="1" u="sng" dirty="0" err="1">
                <a:solidFill>
                  <a:schemeClr val="bg1"/>
                </a:solidFill>
                <a:latin typeface="Arial Narrow" panose="020B0606020202030204" pitchFamily="34" charset="0"/>
              </a:rPr>
              <a:t>pt</a:t>
            </a:r>
            <a:r>
              <a:rPr lang="en-US" b="1" u="sng" dirty="0">
                <a:solidFill>
                  <a:schemeClr val="bg1"/>
                </a:solidFill>
                <a:latin typeface="Arial Narrow" panose="020B0606020202030204" pitchFamily="34" charset="0"/>
              </a:rPr>
              <a:t> vs 360 </a:t>
            </a:r>
            <a:r>
              <a:rPr lang="en-US" b="1" u="sng" dirty="0" err="1">
                <a:solidFill>
                  <a:schemeClr val="bg1"/>
                </a:solidFill>
                <a:latin typeface="Arial Narrow" panose="020B0606020202030204" pitchFamily="34" charset="0"/>
              </a:rPr>
              <a:t>dp</a:t>
            </a:r>
            <a:r>
              <a:rPr lang="en-US" b="1" u="sng" dirty="0">
                <a:solidFill>
                  <a:schemeClr val="bg1"/>
                </a:solidFill>
                <a:latin typeface="Arial Narrow" panose="020B0606020202030204" pitchFamily="34" charset="0"/>
              </a:rPr>
              <a:t> x 640 </a:t>
            </a:r>
            <a:r>
              <a:rPr lang="en-US" b="1" u="sng" dirty="0" err="1" smtClean="0">
                <a:solidFill>
                  <a:schemeClr val="bg1"/>
                </a:solidFill>
                <a:latin typeface="Arial Narrow" panose="020B0606020202030204" pitchFamily="34" charset="0"/>
              </a:rPr>
              <a:t>dp</a:t>
            </a:r>
            <a:endParaRPr lang="en-US" b="1" u="sng" dirty="0" smtClean="0">
              <a:solidFill>
                <a:schemeClr val="bg1"/>
              </a:solidFill>
              <a:latin typeface="Arial Narrow" panose="020B0606020202030204" pitchFamily="34" charset="0"/>
            </a:endParaRPr>
          </a:p>
          <a:p>
            <a:endParaRPr lang="en-US" b="1" u="sng" dirty="0" smtClean="0">
              <a:solidFill>
                <a:schemeClr val="bg1"/>
              </a:solidFill>
              <a:latin typeface="Arial Narrow" panose="020B0606020202030204" pitchFamily="34" charset="0"/>
            </a:endParaRPr>
          </a:p>
          <a:p>
            <a:r>
              <a:rPr lang="ru-RU" b="1" dirty="0">
                <a:solidFill>
                  <a:schemeClr val="bg1"/>
                </a:solidFill>
                <a:latin typeface="Arial Narrow" panose="020B0606020202030204" pitchFamily="34" charset="0"/>
              </a:rPr>
              <a:t>Под </a:t>
            </a:r>
            <a:r>
              <a:rPr lang="ru-RU" b="1" dirty="0" err="1">
                <a:solidFill>
                  <a:schemeClr val="bg1"/>
                </a:solidFill>
                <a:latin typeface="Arial Narrow" panose="020B0606020202030204" pitchFamily="34" charset="0"/>
              </a:rPr>
              <a:t>Android</a:t>
            </a:r>
            <a:r>
              <a:rPr lang="ru-RU" b="1" dirty="0">
                <a:solidFill>
                  <a:schemeClr val="bg1"/>
                </a:solidFill>
                <a:latin typeface="Arial Narrow" panose="020B0606020202030204" pitchFamily="34" charset="0"/>
              </a:rPr>
              <a:t> есть </a:t>
            </a:r>
            <a:r>
              <a:rPr lang="ru-RU" b="1" dirty="0">
                <a:solidFill>
                  <a:schemeClr val="bg1"/>
                </a:solidFill>
                <a:latin typeface="Arial Narrow" panose="020B0606020202030204" pitchFamily="34" charset="0"/>
                <a:hlinkClick r:id="rId2"/>
              </a:rPr>
              <a:t>общепринятый</a:t>
            </a:r>
            <a:r>
              <a:rPr lang="ru-RU" b="1" dirty="0">
                <a:solidFill>
                  <a:schemeClr val="bg1"/>
                </a:solidFill>
                <a:latin typeface="Arial Narrow" panose="020B0606020202030204" pitchFamily="34" charset="0"/>
              </a:rPr>
              <a:t> размер экрана — 360dp х 640dp.</a:t>
            </a:r>
            <a:endParaRPr lang="en-US" b="1" u="sng" dirty="0" smtClean="0">
              <a:solidFill>
                <a:schemeClr val="bg1"/>
              </a:solidFill>
              <a:latin typeface="Arial Narrow" panose="020B0606020202030204" pitchFamily="34" charset="0"/>
            </a:endParaRPr>
          </a:p>
          <a:p>
            <a:endParaRPr lang="en-US" b="1" i="0" dirty="0">
              <a:solidFill>
                <a:schemeClr val="bg1"/>
              </a:solidFill>
              <a:effectLst/>
              <a:latin typeface="Arial Narrow" panose="020B0606020202030204" pitchFamily="34" charset="0"/>
            </a:endParaRPr>
          </a:p>
          <a:p>
            <a:r>
              <a:rPr lang="ru-RU" b="1" dirty="0" smtClean="0">
                <a:solidFill>
                  <a:schemeClr val="bg1"/>
                </a:solidFill>
                <a:latin typeface="Arial Narrow" panose="020B0606020202030204" pitchFamily="34" charset="0"/>
              </a:rPr>
              <a:t>Предпочтительнее проектировать </a:t>
            </a:r>
            <a:r>
              <a:rPr lang="ru-RU" b="1" dirty="0" err="1" smtClean="0">
                <a:solidFill>
                  <a:schemeClr val="bg1"/>
                </a:solidFill>
                <a:latin typeface="Arial Narrow" panose="020B0606020202030204" pitchFamily="34" charset="0"/>
              </a:rPr>
              <a:t>iOS</a:t>
            </a:r>
            <a:r>
              <a:rPr lang="ru-RU" b="1" dirty="0" smtClean="0">
                <a:solidFill>
                  <a:schemeClr val="bg1"/>
                </a:solidFill>
                <a:latin typeface="Arial Narrow" panose="020B0606020202030204" pitchFamily="34" charset="0"/>
              </a:rPr>
              <a:t>-приложение </a:t>
            </a:r>
            <a:r>
              <a:rPr lang="ru-RU" b="1" dirty="0">
                <a:solidFill>
                  <a:schemeClr val="bg1"/>
                </a:solidFill>
                <a:latin typeface="Arial Narrow" panose="020B0606020202030204" pitchFamily="34" charset="0"/>
              </a:rPr>
              <a:t>под наименьший размер — </a:t>
            </a:r>
            <a:r>
              <a:rPr lang="ru-RU" b="1" dirty="0" err="1">
                <a:solidFill>
                  <a:schemeClr val="bg1"/>
                </a:solidFill>
                <a:latin typeface="Arial Narrow" panose="020B0606020202030204" pitchFamily="34" charset="0"/>
              </a:rPr>
              <a:t>iPhone</a:t>
            </a:r>
            <a:r>
              <a:rPr lang="ru-RU" b="1" dirty="0">
                <a:solidFill>
                  <a:schemeClr val="bg1"/>
                </a:solidFill>
                <a:latin typeface="Arial Narrow" panose="020B0606020202030204" pitchFamily="34" charset="0"/>
              </a:rPr>
              <a:t> 5 с размером экрана 320pt х </a:t>
            </a:r>
            <a:r>
              <a:rPr lang="ru-RU" b="1" dirty="0" smtClean="0">
                <a:solidFill>
                  <a:schemeClr val="bg1"/>
                </a:solidFill>
                <a:latin typeface="Arial Narrow" panose="020B0606020202030204" pitchFamily="34" charset="0"/>
              </a:rPr>
              <a:t>568pt, </a:t>
            </a:r>
            <a:r>
              <a:rPr lang="ru-RU" b="1" dirty="0">
                <a:solidFill>
                  <a:schemeClr val="bg1"/>
                </a:solidFill>
                <a:latin typeface="Arial Narrow" panose="020B0606020202030204" pitchFamily="34" charset="0"/>
              </a:rPr>
              <a:t>чтобы избежать некорректного отображения контента на маленьких экранах. Некоторые предпочитают проектировать под </a:t>
            </a:r>
            <a:r>
              <a:rPr lang="ru-RU" b="1" dirty="0" err="1">
                <a:solidFill>
                  <a:schemeClr val="bg1"/>
                </a:solidFill>
                <a:latin typeface="Arial Narrow" panose="020B0606020202030204" pitchFamily="34" charset="0"/>
              </a:rPr>
              <a:t>iPhone</a:t>
            </a:r>
            <a:r>
              <a:rPr lang="ru-RU" b="1" dirty="0">
                <a:solidFill>
                  <a:schemeClr val="bg1"/>
                </a:solidFill>
                <a:latin typeface="Arial Narrow" panose="020B0606020202030204" pitchFamily="34" charset="0"/>
              </a:rPr>
              <a:t> 8</a:t>
            </a:r>
            <a:r>
              <a:rPr lang="ru-RU" b="1" dirty="0" smtClean="0">
                <a:solidFill>
                  <a:schemeClr val="bg1"/>
                </a:solidFill>
                <a:latin typeface="Arial Narrow" panose="020B0606020202030204" pitchFamily="34" charset="0"/>
              </a:rPr>
              <a:t>.</a:t>
            </a:r>
          </a:p>
          <a:p>
            <a:r>
              <a:rPr lang="ru-RU" b="1" dirty="0" smtClean="0">
                <a:solidFill>
                  <a:schemeClr val="bg1"/>
                </a:solidFill>
                <a:latin typeface="Arial Narrow" panose="020B0606020202030204" pitchFamily="34" charset="0"/>
              </a:rPr>
              <a:t>У </a:t>
            </a:r>
            <a:r>
              <a:rPr lang="en-US" b="1" dirty="0" smtClean="0">
                <a:solidFill>
                  <a:schemeClr val="bg1"/>
                </a:solidFill>
                <a:latin typeface="Arial Narrow" panose="020B0606020202030204" pitchFamily="34" charset="0"/>
              </a:rPr>
              <a:t>iOS </a:t>
            </a:r>
            <a:r>
              <a:rPr lang="ru-RU" b="1" dirty="0" smtClean="0">
                <a:solidFill>
                  <a:schemeClr val="bg1"/>
                </a:solidFill>
                <a:latin typeface="Arial Narrow" panose="020B0606020202030204" pitchFamily="34" charset="0"/>
              </a:rPr>
              <a:t> есть требования к отступам  </a:t>
            </a:r>
            <a:r>
              <a:rPr lang="ru-RU" b="1" dirty="0">
                <a:solidFill>
                  <a:schemeClr val="bg1"/>
                </a:solidFill>
                <a:latin typeface="Arial Narrow" panose="020B0606020202030204" pitchFamily="34" charset="0"/>
              </a:rPr>
              <a:t>у экрана этого </a:t>
            </a:r>
            <a:r>
              <a:rPr lang="ru-RU" b="1" dirty="0" smtClean="0">
                <a:solidFill>
                  <a:schemeClr val="bg1"/>
                </a:solidFill>
                <a:latin typeface="Arial Narrow" panose="020B0606020202030204" pitchFamily="34" charset="0"/>
              </a:rPr>
              <a:t>размера(держим это во внимании при тестировании). </a:t>
            </a:r>
            <a:r>
              <a:rPr lang="ru-RU" b="1" dirty="0">
                <a:solidFill>
                  <a:schemeClr val="bg1"/>
                </a:solidFill>
                <a:latin typeface="Arial Narrow" panose="020B0606020202030204" pitchFamily="34" charset="0"/>
              </a:rPr>
              <a:t>Ещё при дизайне под </a:t>
            </a:r>
            <a:r>
              <a:rPr lang="ru-RU" b="1" dirty="0" err="1">
                <a:solidFill>
                  <a:schemeClr val="bg1"/>
                </a:solidFill>
                <a:latin typeface="Arial Narrow" panose="020B0606020202030204" pitchFamily="34" charset="0"/>
              </a:rPr>
              <a:t>iPhone</a:t>
            </a:r>
            <a:r>
              <a:rPr lang="ru-RU" b="1" dirty="0">
                <a:solidFill>
                  <a:schemeClr val="bg1"/>
                </a:solidFill>
                <a:latin typeface="Arial Narrow" panose="020B0606020202030204" pitchFamily="34" charset="0"/>
              </a:rPr>
              <a:t> X нужно помнить про </a:t>
            </a:r>
            <a:r>
              <a:rPr lang="en-US" b="1" dirty="0" smtClean="0">
                <a:solidFill>
                  <a:schemeClr val="bg1"/>
                </a:solidFill>
                <a:latin typeface="Arial Narrow" panose="020B0606020202030204" pitchFamily="34" charset="0"/>
              </a:rPr>
              <a:t>SAFE AREA </a:t>
            </a:r>
            <a:r>
              <a:rPr lang="ru-RU" b="1" dirty="0" smtClean="0">
                <a:solidFill>
                  <a:schemeClr val="bg1"/>
                </a:solidFill>
                <a:latin typeface="Arial Narrow" panose="020B0606020202030204" pitchFamily="34" charset="0"/>
              </a:rPr>
              <a:t>— </a:t>
            </a:r>
            <a:r>
              <a:rPr lang="ru-RU" b="1" i="1" u="sng" dirty="0">
                <a:solidFill>
                  <a:schemeClr val="bg1"/>
                </a:solidFill>
                <a:latin typeface="Arial Narrow" panose="020B0606020202030204" pitchFamily="34" charset="0"/>
              </a:rPr>
              <a:t>зону, вне которой не стоит размещать контент</a:t>
            </a:r>
            <a:r>
              <a:rPr lang="ru-RU" i="1" u="sng" dirty="0"/>
              <a:t>.</a:t>
            </a:r>
            <a:endParaRPr lang="en-US" i="1" u="sng" dirty="0" smtClean="0">
              <a:solidFill>
                <a:srgbClr val="222222"/>
              </a:solidFill>
              <a:latin typeface="-apple-system"/>
            </a:endParaRPr>
          </a:p>
          <a:p>
            <a:endParaRPr lang="en-US" b="0" i="0" dirty="0">
              <a:solidFill>
                <a:srgbClr val="222222"/>
              </a:solidFill>
              <a:effectLst/>
              <a:latin typeface="-apple-system"/>
            </a:endParaRPr>
          </a:p>
          <a:p>
            <a:endParaRPr lang="en-US" dirty="0" smtClean="0">
              <a:solidFill>
                <a:srgbClr val="222222"/>
              </a:solidFill>
              <a:latin typeface="-apple-system"/>
            </a:endParaRPr>
          </a:p>
          <a:p>
            <a:endParaRPr lang="en-US" b="0" i="0" dirty="0">
              <a:solidFill>
                <a:srgbClr val="222222"/>
              </a:solidFill>
              <a:effectLst/>
              <a:latin typeface="-apple-system"/>
            </a:endParaRPr>
          </a:p>
          <a:p>
            <a:endParaRPr lang="en-US" dirty="0" smtClean="0">
              <a:solidFill>
                <a:srgbClr val="222222"/>
              </a:solidFill>
              <a:latin typeface="-apple-system"/>
            </a:endParaRPr>
          </a:p>
          <a:p>
            <a:endParaRPr lang="en-US" b="0" i="0" dirty="0">
              <a:solidFill>
                <a:srgbClr val="222222"/>
              </a:solidFill>
              <a:effectLst/>
              <a:latin typeface="-apple-system"/>
            </a:endParaRPr>
          </a:p>
          <a:p>
            <a:endParaRPr lang="en-US" dirty="0" smtClean="0">
              <a:solidFill>
                <a:srgbClr val="222222"/>
              </a:solidFill>
              <a:latin typeface="-apple-system"/>
            </a:endParaRPr>
          </a:p>
          <a:p>
            <a:endParaRPr lang="en-US" b="0" i="0" dirty="0">
              <a:solidFill>
                <a:srgbClr val="222222"/>
              </a:solidFill>
              <a:effectLst/>
              <a:latin typeface="-apple-system"/>
            </a:endParaRPr>
          </a:p>
          <a:p>
            <a:endParaRPr lang="en-US" dirty="0" smtClean="0">
              <a:solidFill>
                <a:srgbClr val="222222"/>
              </a:solidFill>
              <a:latin typeface="-apple-system"/>
            </a:endParaRPr>
          </a:p>
          <a:p>
            <a:endParaRPr lang="en-US" b="0" i="0" dirty="0" smtClean="0">
              <a:solidFill>
                <a:srgbClr val="222222"/>
              </a:solidFill>
              <a:effectLst/>
              <a:latin typeface="-apple-system"/>
            </a:endParaRPr>
          </a:p>
          <a:p>
            <a:endParaRPr lang="en-US" b="0" i="0" dirty="0">
              <a:solidFill>
                <a:srgbClr val="222222"/>
              </a:solidFill>
              <a:effectLst/>
              <a:latin typeface="-apple-system"/>
            </a:endParaRPr>
          </a:p>
          <a:p>
            <a:endParaRPr lang="en-US" dirty="0" smtClean="0">
              <a:solidFill>
                <a:srgbClr val="222222"/>
              </a:solidFill>
              <a:latin typeface="-apple-system"/>
            </a:endParaRPr>
          </a:p>
          <a:p>
            <a:endParaRPr lang="en-US" b="0" i="0" dirty="0">
              <a:solidFill>
                <a:srgbClr val="222222"/>
              </a:solidFill>
              <a:effectLst/>
              <a:latin typeface="-apple-system"/>
            </a:endParaRPr>
          </a:p>
        </p:txBody>
      </p:sp>
      <p:pic>
        <p:nvPicPr>
          <p:cNvPr id="3" name="Рисунок 2"/>
          <p:cNvPicPr>
            <a:picLocks noChangeAspect="1"/>
          </p:cNvPicPr>
          <p:nvPr/>
        </p:nvPicPr>
        <p:blipFill>
          <a:blip r:embed="rId3"/>
          <a:stretch>
            <a:fillRect/>
          </a:stretch>
        </p:blipFill>
        <p:spPr>
          <a:xfrm>
            <a:off x="522514" y="3280590"/>
            <a:ext cx="6518366" cy="3101660"/>
          </a:xfrm>
          <a:prstGeom prst="rect">
            <a:avLst/>
          </a:prstGeom>
        </p:spPr>
      </p:pic>
    </p:spTree>
    <p:extLst>
      <p:ext uri="{BB962C8B-B14F-4D97-AF65-F5344CB8AC3E}">
        <p14:creationId xmlns:p14="http://schemas.microsoft.com/office/powerpoint/2010/main" val="175956560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Ион">
  <a:themeElements>
    <a:clrScheme name="Ион">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Ион">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Ион">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3016</TotalTime>
  <Words>1380</Words>
  <Application>Microsoft Office PowerPoint</Application>
  <PresentationFormat>Широкоэкранный</PresentationFormat>
  <Paragraphs>361</Paragraphs>
  <Slides>29</Slides>
  <Notes>0</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29</vt:i4>
      </vt:variant>
    </vt:vector>
  </HeadingPairs>
  <TitlesOfParts>
    <vt:vector size="40" baseType="lpstr">
      <vt:lpstr>-apple-system</vt:lpstr>
      <vt:lpstr>Arial</vt:lpstr>
      <vt:lpstr>Arial Narrow</vt:lpstr>
      <vt:lpstr>Calibri</vt:lpstr>
      <vt:lpstr>Century Gothic</vt:lpstr>
      <vt:lpstr>Fira Sans</vt:lpstr>
      <vt:lpstr>Roboto</vt:lpstr>
      <vt:lpstr>Times New Roman</vt:lpstr>
      <vt:lpstr>Wingdings</vt:lpstr>
      <vt:lpstr>Wingdings 3</vt:lpstr>
      <vt:lpstr>Ион</vt:lpstr>
      <vt:lpstr>Guidlines mobile apps for Android and iOS</vt:lpstr>
      <vt:lpstr>Аккаунт разработчика в App Store и Google Play </vt:lpstr>
      <vt:lpstr>Презентация PowerPoint</vt:lpstr>
      <vt:lpstr>регистрация Apple ID(вам понадобится Apple, чтобы подтвердить регистрацию)</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Admin</dc:creator>
  <cp:lastModifiedBy>Admin</cp:lastModifiedBy>
  <cp:revision>47</cp:revision>
  <dcterms:created xsi:type="dcterms:W3CDTF">2021-01-24T10:19:53Z</dcterms:created>
  <dcterms:modified xsi:type="dcterms:W3CDTF">2021-01-29T15:37:34Z</dcterms:modified>
</cp:coreProperties>
</file>